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85" r:id="rId3"/>
    <p:sldId id="286" r:id="rId4"/>
    <p:sldId id="271" r:id="rId5"/>
    <p:sldId id="294" r:id="rId6"/>
    <p:sldId id="291" r:id="rId7"/>
    <p:sldId id="295" r:id="rId8"/>
    <p:sldId id="300" r:id="rId9"/>
    <p:sldId id="282" r:id="rId10"/>
    <p:sldId id="297" r:id="rId11"/>
    <p:sldId id="302" r:id="rId12"/>
    <p:sldId id="305" r:id="rId13"/>
    <p:sldId id="306" r:id="rId14"/>
    <p:sldId id="308" r:id="rId15"/>
    <p:sldId id="284" r:id="rId16"/>
    <p:sldId id="29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howOutlineIcons="0">
    <p:restoredLeft sz="34580" autoAdjust="0"/>
    <p:restoredTop sz="86410"/>
  </p:normalViewPr>
  <p:slideViewPr>
    <p:cSldViewPr snapToGrid="0">
      <p:cViewPr varScale="1">
        <p:scale>
          <a:sx n="70" d="100"/>
          <a:sy n="70" d="100"/>
        </p:scale>
        <p:origin x="84"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10" d="100"/>
          <a:sy n="110" d="100"/>
        </p:scale>
        <p:origin x="1902" y="-22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402C61-87CC-4F78-AD2C-B8E8DDE00733}" type="doc">
      <dgm:prSet loTypeId="urn:microsoft.com/office/officeart/2005/8/layout/matrix2" loCatId="matrix" qsTypeId="urn:microsoft.com/office/officeart/2005/8/quickstyle/simple1" qsCatId="simple" csTypeId="urn:microsoft.com/office/officeart/2005/8/colors/colorful1" csCatId="colorful" phldr="1"/>
      <dgm:spPr/>
      <dgm:t>
        <a:bodyPr/>
        <a:lstStyle/>
        <a:p>
          <a:endParaRPr lang="en-GB"/>
        </a:p>
      </dgm:t>
    </dgm:pt>
    <dgm:pt modelId="{FB14C3A6-40AA-4A10-802D-4F7B517CCD3F}">
      <dgm:prSet phldrT="[Text]"/>
      <dgm:spPr>
        <a:solidFill>
          <a:schemeClr val="accent1"/>
        </a:solidFill>
      </dgm:spPr>
      <dgm:t>
        <a:bodyPr/>
        <a:lstStyle/>
        <a:p>
          <a:r>
            <a:rPr lang="en-GB" dirty="0" smtClean="0">
              <a:latin typeface="Arial Rounded MT Bold" panose="020F0704030504030204" pitchFamily="34" charset="0"/>
            </a:rPr>
            <a:t>Accept</a:t>
          </a:r>
          <a:br>
            <a:rPr lang="en-GB" dirty="0" smtClean="0">
              <a:latin typeface="Arial Rounded MT Bold" panose="020F0704030504030204" pitchFamily="34" charset="0"/>
            </a:rPr>
          </a:br>
          <a:r>
            <a:rPr lang="en-GB" dirty="0" smtClean="0">
              <a:latin typeface="Arial Rounded MT Bold" panose="020F0704030504030204" pitchFamily="34" charset="0"/>
            </a:rPr>
            <a:t>Monitor</a:t>
          </a:r>
          <a:endParaRPr lang="en-GB" dirty="0">
            <a:latin typeface="Arial Rounded MT Bold" panose="020F0704030504030204" pitchFamily="34" charset="0"/>
          </a:endParaRPr>
        </a:p>
      </dgm:t>
    </dgm:pt>
    <dgm:pt modelId="{BA62FBC6-A7E5-46A0-9B33-04188BA00AF8}" type="parTrans" cxnId="{77A886FB-DD2D-4DA1-80EC-3CEC5F4537EE}">
      <dgm:prSet/>
      <dgm:spPr/>
      <dgm:t>
        <a:bodyPr/>
        <a:lstStyle/>
        <a:p>
          <a:endParaRPr lang="en-GB"/>
        </a:p>
      </dgm:t>
    </dgm:pt>
    <dgm:pt modelId="{22E1956B-9091-4D97-B7AF-9CDF3CA7343A}" type="sibTrans" cxnId="{77A886FB-DD2D-4DA1-80EC-3CEC5F4537EE}">
      <dgm:prSet/>
      <dgm:spPr/>
      <dgm:t>
        <a:bodyPr/>
        <a:lstStyle/>
        <a:p>
          <a:endParaRPr lang="en-GB"/>
        </a:p>
      </dgm:t>
    </dgm:pt>
    <dgm:pt modelId="{503AB06A-1575-413A-9AA6-EFCAB392F474}">
      <dgm:prSet phldrT="[Text]"/>
      <dgm:spPr>
        <a:solidFill>
          <a:schemeClr val="accent6"/>
        </a:solidFill>
      </dgm:spPr>
      <dgm:t>
        <a:bodyPr/>
        <a:lstStyle/>
        <a:p>
          <a:r>
            <a:rPr lang="en-GB" dirty="0" smtClean="0">
              <a:latin typeface="Arial Rounded MT Bold" panose="020F0704030504030204" pitchFamily="34" charset="0"/>
            </a:rPr>
            <a:t>Encourage</a:t>
          </a:r>
          <a:br>
            <a:rPr lang="en-GB" dirty="0" smtClean="0">
              <a:latin typeface="Arial Rounded MT Bold" panose="020F0704030504030204" pitchFamily="34" charset="0"/>
            </a:rPr>
          </a:br>
          <a:r>
            <a:rPr lang="en-GB" dirty="0" smtClean="0">
              <a:latin typeface="Arial Rounded MT Bold" panose="020F0704030504030204" pitchFamily="34" charset="0"/>
            </a:rPr>
            <a:t>Monitor</a:t>
          </a:r>
          <a:endParaRPr lang="en-GB" dirty="0">
            <a:latin typeface="Arial Rounded MT Bold" panose="020F0704030504030204" pitchFamily="34" charset="0"/>
          </a:endParaRPr>
        </a:p>
      </dgm:t>
    </dgm:pt>
    <dgm:pt modelId="{A2A60F59-7027-461D-B65F-A4CB75B54632}" type="parTrans" cxnId="{F237182B-0E62-4921-9CD6-1544A4D1CC4D}">
      <dgm:prSet/>
      <dgm:spPr/>
      <dgm:t>
        <a:bodyPr/>
        <a:lstStyle/>
        <a:p>
          <a:endParaRPr lang="en-GB"/>
        </a:p>
      </dgm:t>
    </dgm:pt>
    <dgm:pt modelId="{DE7DA8B7-096F-4AAD-BB93-EC37B97D63A9}" type="sibTrans" cxnId="{F237182B-0E62-4921-9CD6-1544A4D1CC4D}">
      <dgm:prSet/>
      <dgm:spPr/>
      <dgm:t>
        <a:bodyPr/>
        <a:lstStyle/>
        <a:p>
          <a:endParaRPr lang="en-GB"/>
        </a:p>
      </dgm:t>
    </dgm:pt>
    <dgm:pt modelId="{71A9DC5D-338D-4C58-B8B8-8CB9097CE59D}">
      <dgm:prSet phldrT="[Text]"/>
      <dgm:spPr>
        <a:solidFill>
          <a:srgbClr val="C00000"/>
        </a:solidFill>
      </dgm:spPr>
      <dgm:t>
        <a:bodyPr/>
        <a:lstStyle/>
        <a:p>
          <a:r>
            <a:rPr lang="en-GB" dirty="0" smtClean="0">
              <a:latin typeface="Arial Rounded MT Bold" panose="020F0704030504030204" pitchFamily="34" charset="0"/>
            </a:rPr>
            <a:t>Discourage</a:t>
          </a:r>
        </a:p>
        <a:p>
          <a:r>
            <a:rPr lang="en-GB" dirty="0" smtClean="0">
              <a:latin typeface="Arial Rounded MT Bold" panose="020F0704030504030204" pitchFamily="34" charset="0"/>
            </a:rPr>
            <a:t>Monitor</a:t>
          </a:r>
          <a:endParaRPr lang="en-GB" dirty="0">
            <a:latin typeface="Arial Rounded MT Bold" panose="020F0704030504030204" pitchFamily="34" charset="0"/>
          </a:endParaRPr>
        </a:p>
      </dgm:t>
    </dgm:pt>
    <dgm:pt modelId="{5471FCE6-B9AC-4C6A-ABFB-B2C54FB98F80}" type="parTrans" cxnId="{4DEF00A8-0843-4645-B82C-AFFD6CE8CB1F}">
      <dgm:prSet/>
      <dgm:spPr/>
      <dgm:t>
        <a:bodyPr/>
        <a:lstStyle/>
        <a:p>
          <a:endParaRPr lang="en-GB"/>
        </a:p>
      </dgm:t>
    </dgm:pt>
    <dgm:pt modelId="{B9C350E2-465F-4F84-867F-8585ACDE10CC}" type="sibTrans" cxnId="{4DEF00A8-0843-4645-B82C-AFFD6CE8CB1F}">
      <dgm:prSet/>
      <dgm:spPr/>
      <dgm:t>
        <a:bodyPr/>
        <a:lstStyle/>
        <a:p>
          <a:endParaRPr lang="en-GB"/>
        </a:p>
      </dgm:t>
    </dgm:pt>
    <dgm:pt modelId="{DF4E576D-0A35-4B10-91E7-CF7AB468AF90}">
      <dgm:prSet phldrT="[Text]"/>
      <dgm:spPr>
        <a:solidFill>
          <a:srgbClr val="FFC000"/>
        </a:solidFill>
      </dgm:spPr>
      <dgm:t>
        <a:bodyPr/>
        <a:lstStyle/>
        <a:p>
          <a:r>
            <a:rPr lang="en-GB" dirty="0" smtClean="0">
              <a:latin typeface="Arial Rounded MT Bold" panose="020F0704030504030204" pitchFamily="34" charset="0"/>
            </a:rPr>
            <a:t>Warn</a:t>
          </a:r>
          <a:br>
            <a:rPr lang="en-GB" dirty="0" smtClean="0">
              <a:latin typeface="Arial Rounded MT Bold" panose="020F0704030504030204" pitchFamily="34" charset="0"/>
            </a:rPr>
          </a:br>
          <a:r>
            <a:rPr lang="en-GB" dirty="0" smtClean="0">
              <a:latin typeface="Arial Rounded MT Bold" panose="020F0704030504030204" pitchFamily="34" charset="0"/>
            </a:rPr>
            <a:t>Monitor</a:t>
          </a:r>
          <a:endParaRPr lang="en-GB" dirty="0">
            <a:latin typeface="Arial Rounded MT Bold" panose="020F0704030504030204" pitchFamily="34" charset="0"/>
          </a:endParaRPr>
        </a:p>
      </dgm:t>
    </dgm:pt>
    <dgm:pt modelId="{7B085501-C22C-4685-B31E-9877551D0F6A}" type="parTrans" cxnId="{AB13164E-5926-4D6B-BC80-05ED96E0E2B0}">
      <dgm:prSet/>
      <dgm:spPr/>
      <dgm:t>
        <a:bodyPr/>
        <a:lstStyle/>
        <a:p>
          <a:endParaRPr lang="en-GB"/>
        </a:p>
      </dgm:t>
    </dgm:pt>
    <dgm:pt modelId="{14668529-8864-4989-A549-0B30A0BEE9C3}" type="sibTrans" cxnId="{AB13164E-5926-4D6B-BC80-05ED96E0E2B0}">
      <dgm:prSet/>
      <dgm:spPr/>
      <dgm:t>
        <a:bodyPr/>
        <a:lstStyle/>
        <a:p>
          <a:endParaRPr lang="en-GB"/>
        </a:p>
      </dgm:t>
    </dgm:pt>
    <dgm:pt modelId="{972FBEBB-4F0B-4B06-A64A-D1203144DBA0}" type="pres">
      <dgm:prSet presAssocID="{E2402C61-87CC-4F78-AD2C-B8E8DDE00733}" presName="matrix" presStyleCnt="0">
        <dgm:presLayoutVars>
          <dgm:chMax val="1"/>
          <dgm:dir/>
          <dgm:resizeHandles val="exact"/>
        </dgm:presLayoutVars>
      </dgm:prSet>
      <dgm:spPr/>
      <dgm:t>
        <a:bodyPr/>
        <a:lstStyle/>
        <a:p>
          <a:endParaRPr lang="en-GB"/>
        </a:p>
      </dgm:t>
    </dgm:pt>
    <dgm:pt modelId="{603F0736-7200-42A7-897D-DE1C69F4AC5A}" type="pres">
      <dgm:prSet presAssocID="{E2402C61-87CC-4F78-AD2C-B8E8DDE00733}" presName="axisShape" presStyleLbl="bgShp" presStyleIdx="0" presStyleCnt="1"/>
      <dgm:spPr/>
      <dgm:t>
        <a:bodyPr/>
        <a:lstStyle/>
        <a:p>
          <a:endParaRPr lang="en-GB"/>
        </a:p>
      </dgm:t>
    </dgm:pt>
    <dgm:pt modelId="{732A6BF0-29BB-4797-B429-D76B1DA5AC63}" type="pres">
      <dgm:prSet presAssocID="{E2402C61-87CC-4F78-AD2C-B8E8DDE00733}" presName="rect1" presStyleLbl="node1" presStyleIdx="0" presStyleCnt="4">
        <dgm:presLayoutVars>
          <dgm:chMax val="0"/>
          <dgm:chPref val="0"/>
          <dgm:bulletEnabled val="1"/>
        </dgm:presLayoutVars>
      </dgm:prSet>
      <dgm:spPr/>
      <dgm:t>
        <a:bodyPr/>
        <a:lstStyle/>
        <a:p>
          <a:endParaRPr lang="en-GB"/>
        </a:p>
      </dgm:t>
    </dgm:pt>
    <dgm:pt modelId="{A820C353-5F97-4BDC-8809-90DDA83A218F}" type="pres">
      <dgm:prSet presAssocID="{E2402C61-87CC-4F78-AD2C-B8E8DDE00733}" presName="rect2" presStyleLbl="node1" presStyleIdx="1" presStyleCnt="4">
        <dgm:presLayoutVars>
          <dgm:chMax val="0"/>
          <dgm:chPref val="0"/>
          <dgm:bulletEnabled val="1"/>
        </dgm:presLayoutVars>
      </dgm:prSet>
      <dgm:spPr/>
      <dgm:t>
        <a:bodyPr/>
        <a:lstStyle/>
        <a:p>
          <a:endParaRPr lang="en-GB"/>
        </a:p>
      </dgm:t>
    </dgm:pt>
    <dgm:pt modelId="{625F9B53-69E1-49BF-887B-A8CF5F5CC81D}" type="pres">
      <dgm:prSet presAssocID="{E2402C61-87CC-4F78-AD2C-B8E8DDE00733}" presName="rect3" presStyleLbl="node1" presStyleIdx="2" presStyleCnt="4">
        <dgm:presLayoutVars>
          <dgm:chMax val="0"/>
          <dgm:chPref val="0"/>
          <dgm:bulletEnabled val="1"/>
        </dgm:presLayoutVars>
      </dgm:prSet>
      <dgm:spPr/>
      <dgm:t>
        <a:bodyPr/>
        <a:lstStyle/>
        <a:p>
          <a:endParaRPr lang="en-GB"/>
        </a:p>
      </dgm:t>
    </dgm:pt>
    <dgm:pt modelId="{F1DBBDCD-0BF9-4534-8B47-3B15FE09F3E1}" type="pres">
      <dgm:prSet presAssocID="{E2402C61-87CC-4F78-AD2C-B8E8DDE00733}" presName="rect4" presStyleLbl="node1" presStyleIdx="3" presStyleCnt="4">
        <dgm:presLayoutVars>
          <dgm:chMax val="0"/>
          <dgm:chPref val="0"/>
          <dgm:bulletEnabled val="1"/>
        </dgm:presLayoutVars>
      </dgm:prSet>
      <dgm:spPr/>
      <dgm:t>
        <a:bodyPr/>
        <a:lstStyle/>
        <a:p>
          <a:endParaRPr lang="en-GB"/>
        </a:p>
      </dgm:t>
    </dgm:pt>
  </dgm:ptLst>
  <dgm:cxnLst>
    <dgm:cxn modelId="{F2E7CD66-F1D1-4E7B-9063-27F7348E5FF8}" type="presOf" srcId="{71A9DC5D-338D-4C58-B8B8-8CB9097CE59D}" destId="{625F9B53-69E1-49BF-887B-A8CF5F5CC81D}" srcOrd="0" destOrd="0" presId="urn:microsoft.com/office/officeart/2005/8/layout/matrix2"/>
    <dgm:cxn modelId="{AB13164E-5926-4D6B-BC80-05ED96E0E2B0}" srcId="{E2402C61-87CC-4F78-AD2C-B8E8DDE00733}" destId="{DF4E576D-0A35-4B10-91E7-CF7AB468AF90}" srcOrd="3" destOrd="0" parTransId="{7B085501-C22C-4685-B31E-9877551D0F6A}" sibTransId="{14668529-8864-4989-A549-0B30A0BEE9C3}"/>
    <dgm:cxn modelId="{77A886FB-DD2D-4DA1-80EC-3CEC5F4537EE}" srcId="{E2402C61-87CC-4F78-AD2C-B8E8DDE00733}" destId="{FB14C3A6-40AA-4A10-802D-4F7B517CCD3F}" srcOrd="0" destOrd="0" parTransId="{BA62FBC6-A7E5-46A0-9B33-04188BA00AF8}" sibTransId="{22E1956B-9091-4D97-B7AF-9CDF3CA7343A}"/>
    <dgm:cxn modelId="{2C3AC5CD-9A0F-434C-AC79-8CD15B2FA3B0}" type="presOf" srcId="{DF4E576D-0A35-4B10-91E7-CF7AB468AF90}" destId="{F1DBBDCD-0BF9-4534-8B47-3B15FE09F3E1}" srcOrd="0" destOrd="0" presId="urn:microsoft.com/office/officeart/2005/8/layout/matrix2"/>
    <dgm:cxn modelId="{8EA11753-3C64-401A-BF31-1334536326AC}" type="presOf" srcId="{503AB06A-1575-413A-9AA6-EFCAB392F474}" destId="{A820C353-5F97-4BDC-8809-90DDA83A218F}" srcOrd="0" destOrd="0" presId="urn:microsoft.com/office/officeart/2005/8/layout/matrix2"/>
    <dgm:cxn modelId="{F237182B-0E62-4921-9CD6-1544A4D1CC4D}" srcId="{E2402C61-87CC-4F78-AD2C-B8E8DDE00733}" destId="{503AB06A-1575-413A-9AA6-EFCAB392F474}" srcOrd="1" destOrd="0" parTransId="{A2A60F59-7027-461D-B65F-A4CB75B54632}" sibTransId="{DE7DA8B7-096F-4AAD-BB93-EC37B97D63A9}"/>
    <dgm:cxn modelId="{C9AACFD0-F90C-4760-B483-54B4DA33ECBC}" type="presOf" srcId="{FB14C3A6-40AA-4A10-802D-4F7B517CCD3F}" destId="{732A6BF0-29BB-4797-B429-D76B1DA5AC63}" srcOrd="0" destOrd="0" presId="urn:microsoft.com/office/officeart/2005/8/layout/matrix2"/>
    <dgm:cxn modelId="{3DA40F1E-D80B-41C0-A4B1-ED91DA970BC6}" type="presOf" srcId="{E2402C61-87CC-4F78-AD2C-B8E8DDE00733}" destId="{972FBEBB-4F0B-4B06-A64A-D1203144DBA0}" srcOrd="0" destOrd="0" presId="urn:microsoft.com/office/officeart/2005/8/layout/matrix2"/>
    <dgm:cxn modelId="{4DEF00A8-0843-4645-B82C-AFFD6CE8CB1F}" srcId="{E2402C61-87CC-4F78-AD2C-B8E8DDE00733}" destId="{71A9DC5D-338D-4C58-B8B8-8CB9097CE59D}" srcOrd="2" destOrd="0" parTransId="{5471FCE6-B9AC-4C6A-ABFB-B2C54FB98F80}" sibTransId="{B9C350E2-465F-4F84-867F-8585ACDE10CC}"/>
    <dgm:cxn modelId="{CDDC6765-6519-4865-AA9C-6D57A1C9FAF6}" type="presParOf" srcId="{972FBEBB-4F0B-4B06-A64A-D1203144DBA0}" destId="{603F0736-7200-42A7-897D-DE1C69F4AC5A}" srcOrd="0" destOrd="0" presId="urn:microsoft.com/office/officeart/2005/8/layout/matrix2"/>
    <dgm:cxn modelId="{672B20EC-F4EC-47AC-8A65-B44F9D6D643A}" type="presParOf" srcId="{972FBEBB-4F0B-4B06-A64A-D1203144DBA0}" destId="{732A6BF0-29BB-4797-B429-D76B1DA5AC63}" srcOrd="1" destOrd="0" presId="urn:microsoft.com/office/officeart/2005/8/layout/matrix2"/>
    <dgm:cxn modelId="{ADA92C43-3DAE-4856-94D7-C57977182331}" type="presParOf" srcId="{972FBEBB-4F0B-4B06-A64A-D1203144DBA0}" destId="{A820C353-5F97-4BDC-8809-90DDA83A218F}" srcOrd="2" destOrd="0" presId="urn:microsoft.com/office/officeart/2005/8/layout/matrix2"/>
    <dgm:cxn modelId="{24B55B87-FD28-4EE2-BBA8-C95FF20E1A2A}" type="presParOf" srcId="{972FBEBB-4F0B-4B06-A64A-D1203144DBA0}" destId="{625F9B53-69E1-49BF-887B-A8CF5F5CC81D}" srcOrd="3" destOrd="0" presId="urn:microsoft.com/office/officeart/2005/8/layout/matrix2"/>
    <dgm:cxn modelId="{F800E574-B73C-4210-B0CC-68CD3771357C}" type="presParOf" srcId="{972FBEBB-4F0B-4B06-A64A-D1203144DBA0}" destId="{F1DBBDCD-0BF9-4534-8B47-3B15FE09F3E1}"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3F0736-7200-42A7-897D-DE1C69F4AC5A}">
      <dsp:nvSpPr>
        <dsp:cNvPr id="0" name=""/>
        <dsp:cNvSpPr/>
      </dsp:nvSpPr>
      <dsp:spPr>
        <a:xfrm>
          <a:off x="3082131" y="0"/>
          <a:ext cx="4351338" cy="4351338"/>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2A6BF0-29BB-4797-B429-D76B1DA5AC63}">
      <dsp:nvSpPr>
        <dsp:cNvPr id="0" name=""/>
        <dsp:cNvSpPr/>
      </dsp:nvSpPr>
      <dsp:spPr>
        <a:xfrm>
          <a:off x="3364967" y="282836"/>
          <a:ext cx="1740535" cy="174053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Rounded MT Bold" panose="020F0704030504030204" pitchFamily="34" charset="0"/>
            </a:rPr>
            <a:t>Accept</a:t>
          </a:r>
          <a:br>
            <a:rPr lang="en-GB" sz="2000" kern="1200" dirty="0" smtClean="0">
              <a:latin typeface="Arial Rounded MT Bold" panose="020F0704030504030204" pitchFamily="34" charset="0"/>
            </a:rPr>
          </a:br>
          <a:r>
            <a:rPr lang="en-GB" sz="2000" kern="1200" dirty="0" smtClean="0">
              <a:latin typeface="Arial Rounded MT Bold" panose="020F0704030504030204" pitchFamily="34" charset="0"/>
            </a:rPr>
            <a:t>Monitor</a:t>
          </a:r>
          <a:endParaRPr lang="en-GB" sz="2000" kern="1200" dirty="0">
            <a:latin typeface="Arial Rounded MT Bold" panose="020F0704030504030204" pitchFamily="34" charset="0"/>
          </a:endParaRPr>
        </a:p>
      </dsp:txBody>
      <dsp:txXfrm>
        <a:off x="3449933" y="367802"/>
        <a:ext cx="1570603" cy="1570603"/>
      </dsp:txXfrm>
    </dsp:sp>
    <dsp:sp modelId="{A820C353-5F97-4BDC-8809-90DDA83A218F}">
      <dsp:nvSpPr>
        <dsp:cNvPr id="0" name=""/>
        <dsp:cNvSpPr/>
      </dsp:nvSpPr>
      <dsp:spPr>
        <a:xfrm>
          <a:off x="5410096" y="282836"/>
          <a:ext cx="1740535" cy="1740535"/>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Rounded MT Bold" panose="020F0704030504030204" pitchFamily="34" charset="0"/>
            </a:rPr>
            <a:t>Encourage</a:t>
          </a:r>
          <a:br>
            <a:rPr lang="en-GB" sz="2000" kern="1200" dirty="0" smtClean="0">
              <a:latin typeface="Arial Rounded MT Bold" panose="020F0704030504030204" pitchFamily="34" charset="0"/>
            </a:rPr>
          </a:br>
          <a:r>
            <a:rPr lang="en-GB" sz="2000" kern="1200" dirty="0" smtClean="0">
              <a:latin typeface="Arial Rounded MT Bold" panose="020F0704030504030204" pitchFamily="34" charset="0"/>
            </a:rPr>
            <a:t>Monitor</a:t>
          </a:r>
          <a:endParaRPr lang="en-GB" sz="2000" kern="1200" dirty="0">
            <a:latin typeface="Arial Rounded MT Bold" panose="020F0704030504030204" pitchFamily="34" charset="0"/>
          </a:endParaRPr>
        </a:p>
      </dsp:txBody>
      <dsp:txXfrm>
        <a:off x="5495062" y="367802"/>
        <a:ext cx="1570603" cy="1570603"/>
      </dsp:txXfrm>
    </dsp:sp>
    <dsp:sp modelId="{625F9B53-69E1-49BF-887B-A8CF5F5CC81D}">
      <dsp:nvSpPr>
        <dsp:cNvPr id="0" name=""/>
        <dsp:cNvSpPr/>
      </dsp:nvSpPr>
      <dsp:spPr>
        <a:xfrm>
          <a:off x="3364967" y="2327965"/>
          <a:ext cx="1740535" cy="1740535"/>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Rounded MT Bold" panose="020F0704030504030204" pitchFamily="34" charset="0"/>
            </a:rPr>
            <a:t>Discourage</a:t>
          </a:r>
        </a:p>
        <a:p>
          <a:pPr lvl="0" algn="ctr" defTabSz="889000">
            <a:lnSpc>
              <a:spcPct val="90000"/>
            </a:lnSpc>
            <a:spcBef>
              <a:spcPct val="0"/>
            </a:spcBef>
            <a:spcAft>
              <a:spcPct val="35000"/>
            </a:spcAft>
          </a:pPr>
          <a:r>
            <a:rPr lang="en-GB" sz="2000" kern="1200" dirty="0" smtClean="0">
              <a:latin typeface="Arial Rounded MT Bold" panose="020F0704030504030204" pitchFamily="34" charset="0"/>
            </a:rPr>
            <a:t>Monitor</a:t>
          </a:r>
          <a:endParaRPr lang="en-GB" sz="2000" kern="1200" dirty="0">
            <a:latin typeface="Arial Rounded MT Bold" panose="020F0704030504030204" pitchFamily="34" charset="0"/>
          </a:endParaRPr>
        </a:p>
      </dsp:txBody>
      <dsp:txXfrm>
        <a:off x="3449933" y="2412931"/>
        <a:ext cx="1570603" cy="1570603"/>
      </dsp:txXfrm>
    </dsp:sp>
    <dsp:sp modelId="{F1DBBDCD-0BF9-4534-8B47-3B15FE09F3E1}">
      <dsp:nvSpPr>
        <dsp:cNvPr id="0" name=""/>
        <dsp:cNvSpPr/>
      </dsp:nvSpPr>
      <dsp:spPr>
        <a:xfrm>
          <a:off x="5410096" y="2327965"/>
          <a:ext cx="1740535" cy="1740535"/>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latin typeface="Arial Rounded MT Bold" panose="020F0704030504030204" pitchFamily="34" charset="0"/>
            </a:rPr>
            <a:t>Warn</a:t>
          </a:r>
          <a:br>
            <a:rPr lang="en-GB" sz="2000" kern="1200" dirty="0" smtClean="0">
              <a:latin typeface="Arial Rounded MT Bold" panose="020F0704030504030204" pitchFamily="34" charset="0"/>
            </a:rPr>
          </a:br>
          <a:r>
            <a:rPr lang="en-GB" sz="2000" kern="1200" dirty="0" smtClean="0">
              <a:latin typeface="Arial Rounded MT Bold" panose="020F0704030504030204" pitchFamily="34" charset="0"/>
            </a:rPr>
            <a:t>Monitor</a:t>
          </a:r>
          <a:endParaRPr lang="en-GB" sz="2000" kern="1200" dirty="0">
            <a:latin typeface="Arial Rounded MT Bold" panose="020F0704030504030204" pitchFamily="34" charset="0"/>
          </a:endParaRPr>
        </a:p>
      </dsp:txBody>
      <dsp:txXfrm>
        <a:off x="5495062" y="2412931"/>
        <a:ext cx="1570603" cy="1570603"/>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0C3556-4BAF-4E89-AB7F-E2DB531C061F}" type="datetimeFigureOut">
              <a:rPr lang="en-GB" smtClean="0"/>
              <a:t>30/10/2015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336F83-8893-4801-B8AC-E1499DC726BD}" type="slidenum">
              <a:rPr lang="en-GB" smtClean="0"/>
              <a:t>‹#›</a:t>
            </a:fld>
            <a:endParaRPr lang="en-GB"/>
          </a:p>
        </p:txBody>
      </p:sp>
    </p:spTree>
    <p:extLst>
      <p:ext uri="{BB962C8B-B14F-4D97-AF65-F5344CB8AC3E}">
        <p14:creationId xmlns:p14="http://schemas.microsoft.com/office/powerpoint/2010/main" val="1058705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World is </a:t>
            </a:r>
            <a:r>
              <a:rPr lang="tr-TR" dirty="0" err="1" smtClean="0"/>
              <a:t>split</a:t>
            </a:r>
            <a:r>
              <a:rPr lang="tr-TR" dirty="0" smtClean="0"/>
              <a:t> </a:t>
            </a:r>
            <a:r>
              <a:rPr lang="tr-TR" dirty="0" err="1" smtClean="0"/>
              <a:t>with</a:t>
            </a:r>
            <a:r>
              <a:rPr lang="tr-TR" dirty="0" smtClean="0"/>
              <a:t> an </a:t>
            </a:r>
            <a:r>
              <a:rPr lang="tr-TR" dirty="0" err="1" smtClean="0"/>
              <a:t>invisible</a:t>
            </a:r>
            <a:r>
              <a:rPr lang="tr-TR" dirty="0" smtClean="0"/>
              <a:t> </a:t>
            </a:r>
            <a:r>
              <a:rPr lang="tr-TR" dirty="0" err="1" smtClean="0"/>
              <a:t>line</a:t>
            </a:r>
            <a:r>
              <a:rPr lang="tr-TR" dirty="0" smtClean="0"/>
              <a:t> </a:t>
            </a:r>
            <a:r>
              <a:rPr lang="tr-TR" dirty="0" err="1" smtClean="0"/>
              <a:t>which</a:t>
            </a:r>
            <a:r>
              <a:rPr lang="tr-TR" dirty="0" smtClean="0"/>
              <a:t> </a:t>
            </a:r>
            <a:r>
              <a:rPr lang="tr-TR" dirty="0" err="1" smtClean="0"/>
              <a:t>divides</a:t>
            </a:r>
            <a:r>
              <a:rPr lang="tr-TR" dirty="0" smtClean="0"/>
              <a:t> </a:t>
            </a:r>
            <a:r>
              <a:rPr lang="tr-TR" dirty="0" err="1" smtClean="0"/>
              <a:t>the</a:t>
            </a:r>
            <a:r>
              <a:rPr lang="tr-TR" dirty="0" smtClean="0"/>
              <a:t> </a:t>
            </a:r>
            <a:r>
              <a:rPr lang="tr-TR" dirty="0" err="1" smtClean="0"/>
              <a:t>globe</a:t>
            </a:r>
            <a:r>
              <a:rPr lang="tr-TR" dirty="0" smtClean="0"/>
              <a:t> East </a:t>
            </a:r>
            <a:r>
              <a:rPr lang="tr-TR" dirty="0" err="1" smtClean="0"/>
              <a:t>and</a:t>
            </a:r>
            <a:r>
              <a:rPr lang="tr-TR" dirty="0" smtClean="0"/>
              <a:t> West. </a:t>
            </a:r>
            <a:r>
              <a:rPr lang="tr-TR" dirty="0" err="1" smtClean="0"/>
              <a:t>This</a:t>
            </a:r>
            <a:r>
              <a:rPr lang="tr-TR" dirty="0" smtClean="0"/>
              <a:t> </a:t>
            </a:r>
            <a:r>
              <a:rPr lang="tr-TR" dirty="0" err="1" smtClean="0"/>
              <a:t>line</a:t>
            </a:r>
            <a:r>
              <a:rPr lang="tr-TR" dirty="0" smtClean="0"/>
              <a:t> </a:t>
            </a:r>
            <a:r>
              <a:rPr lang="tr-TR" dirty="0" err="1" smtClean="0"/>
              <a:t>passes</a:t>
            </a:r>
            <a:r>
              <a:rPr lang="tr-TR" dirty="0" smtClean="0"/>
              <a:t> </a:t>
            </a:r>
            <a:r>
              <a:rPr lang="tr-TR" dirty="0" err="1" smtClean="0"/>
              <a:t>through</a:t>
            </a:r>
            <a:r>
              <a:rPr lang="tr-TR" dirty="0" smtClean="0"/>
              <a:t> </a:t>
            </a:r>
            <a:r>
              <a:rPr lang="tr-TR" dirty="0" err="1" smtClean="0"/>
              <a:t>Turkey</a:t>
            </a:r>
            <a:r>
              <a:rPr lang="tr-TR" dirty="0" smtClean="0"/>
              <a:t>, a </a:t>
            </a:r>
            <a:r>
              <a:rPr lang="tr-TR" dirty="0" err="1" smtClean="0"/>
              <a:t>country</a:t>
            </a:r>
            <a:r>
              <a:rPr lang="tr-TR" dirty="0" smtClean="0"/>
              <a:t> </a:t>
            </a:r>
            <a:r>
              <a:rPr lang="tr-TR" dirty="0" err="1" smtClean="0"/>
              <a:t>influenced</a:t>
            </a:r>
            <a:r>
              <a:rPr lang="tr-TR" dirty="0" smtClean="0"/>
              <a:t> </a:t>
            </a:r>
            <a:r>
              <a:rPr lang="tr-TR" dirty="0" err="1" smtClean="0"/>
              <a:t>both</a:t>
            </a:r>
            <a:r>
              <a:rPr lang="tr-TR" dirty="0" smtClean="0"/>
              <a:t> </a:t>
            </a:r>
            <a:r>
              <a:rPr lang="tr-TR" dirty="0" err="1" smtClean="0"/>
              <a:t>by</a:t>
            </a:r>
            <a:r>
              <a:rPr lang="tr-TR" dirty="0" smtClean="0"/>
              <a:t> </a:t>
            </a:r>
            <a:r>
              <a:rPr lang="tr-TR" dirty="0" err="1" smtClean="0"/>
              <a:t>eastern</a:t>
            </a:r>
            <a:r>
              <a:rPr lang="tr-TR" dirty="0" smtClean="0"/>
              <a:t> </a:t>
            </a:r>
            <a:r>
              <a:rPr lang="tr-TR" dirty="0" err="1" smtClean="0"/>
              <a:t>and</a:t>
            </a:r>
            <a:r>
              <a:rPr lang="tr-TR" dirty="0" smtClean="0"/>
              <a:t> western </a:t>
            </a:r>
            <a:r>
              <a:rPr lang="tr-TR" dirty="0" err="1" smtClean="0"/>
              <a:t>cultures</a:t>
            </a:r>
            <a:r>
              <a:rPr lang="tr-TR" dirty="0" smtClean="0"/>
              <a:t> </a:t>
            </a:r>
            <a:r>
              <a:rPr lang="tr-TR" dirty="0" err="1" smtClean="0"/>
              <a:t>equally</a:t>
            </a:r>
            <a:r>
              <a:rPr lang="tr-TR" dirty="0" smtClean="0"/>
              <a:t>. </a:t>
            </a:r>
            <a:r>
              <a:rPr lang="tr-TR" dirty="0" err="1" smtClean="0"/>
              <a:t>In</a:t>
            </a:r>
            <a:r>
              <a:rPr lang="tr-TR" dirty="0" smtClean="0"/>
              <a:t> </a:t>
            </a:r>
            <a:r>
              <a:rPr lang="tr-TR" dirty="0" err="1" smtClean="0"/>
              <a:t>Turkey</a:t>
            </a:r>
            <a:r>
              <a:rPr lang="tr-TR" dirty="0" smtClean="0"/>
              <a:t> </a:t>
            </a:r>
            <a:r>
              <a:rPr lang="tr-TR" dirty="0" err="1" smtClean="0"/>
              <a:t>we</a:t>
            </a:r>
            <a:r>
              <a:rPr lang="tr-TR" dirty="0" smtClean="0"/>
              <a:t> </a:t>
            </a:r>
            <a:r>
              <a:rPr lang="tr-TR" dirty="0" err="1" smtClean="0"/>
              <a:t>observe</a:t>
            </a:r>
            <a:r>
              <a:rPr lang="tr-TR" dirty="0" smtClean="0"/>
              <a:t> </a:t>
            </a:r>
            <a:r>
              <a:rPr lang="tr-TR" dirty="0" err="1" smtClean="0"/>
              <a:t>the</a:t>
            </a:r>
            <a:r>
              <a:rPr lang="tr-TR" dirty="0" smtClean="0"/>
              <a:t> </a:t>
            </a:r>
            <a:r>
              <a:rPr lang="tr-TR" dirty="0" err="1" smtClean="0"/>
              <a:t>consequences</a:t>
            </a:r>
            <a:r>
              <a:rPr lang="tr-TR" dirty="0" smtClean="0"/>
              <a:t> of </a:t>
            </a:r>
            <a:r>
              <a:rPr lang="tr-TR" dirty="0" err="1" smtClean="0"/>
              <a:t>this</a:t>
            </a:r>
            <a:r>
              <a:rPr lang="tr-TR" dirty="0" smtClean="0"/>
              <a:t> in </a:t>
            </a:r>
            <a:r>
              <a:rPr lang="tr-TR" dirty="0" err="1" smtClean="0"/>
              <a:t>everyday</a:t>
            </a:r>
            <a:r>
              <a:rPr lang="tr-TR" dirty="0" smtClean="0"/>
              <a:t> life, </a:t>
            </a:r>
            <a:r>
              <a:rPr lang="tr-TR" dirty="0" err="1" smtClean="0"/>
              <a:t>including</a:t>
            </a:r>
            <a:r>
              <a:rPr lang="tr-TR" dirty="0" smtClean="0"/>
              <a:t> </a:t>
            </a:r>
            <a:r>
              <a:rPr lang="tr-TR" dirty="0" err="1" smtClean="0"/>
              <a:t>brain</a:t>
            </a:r>
            <a:r>
              <a:rPr lang="tr-TR" dirty="0" smtClean="0"/>
              <a:t> </a:t>
            </a:r>
            <a:r>
              <a:rPr lang="tr-TR" dirty="0" err="1" smtClean="0"/>
              <a:t>tumour</a:t>
            </a:r>
            <a:r>
              <a:rPr lang="tr-TR" dirty="0" smtClean="0"/>
              <a:t> </a:t>
            </a:r>
            <a:r>
              <a:rPr lang="tr-TR" dirty="0" err="1" smtClean="0"/>
              <a:t>treatments</a:t>
            </a:r>
            <a:r>
              <a:rPr lang="tr-TR" dirty="0" smtClean="0"/>
              <a:t>.</a:t>
            </a:r>
            <a:r>
              <a:rPr lang="tr-TR" dirty="0" smtClean="0"/>
              <a:t> </a:t>
            </a:r>
            <a:endParaRPr lang="en-GB" dirty="0"/>
          </a:p>
        </p:txBody>
      </p:sp>
      <p:sp>
        <p:nvSpPr>
          <p:cNvPr id="4" name="Slide Number Placeholder 3"/>
          <p:cNvSpPr>
            <a:spLocks noGrp="1"/>
          </p:cNvSpPr>
          <p:nvPr>
            <p:ph type="sldNum" sz="quarter" idx="10"/>
          </p:nvPr>
        </p:nvSpPr>
        <p:spPr/>
        <p:txBody>
          <a:bodyPr/>
          <a:lstStyle/>
          <a:p>
            <a:fld id="{4673CF4B-5E58-4A44-BDBF-6271602E5584}" type="slidenum">
              <a:rPr lang="en-GB" smtClean="0"/>
              <a:t>1</a:t>
            </a:fld>
            <a:endParaRPr lang="en-GB" dirty="0"/>
          </a:p>
        </p:txBody>
      </p:sp>
    </p:spTree>
    <p:extLst>
      <p:ext uri="{BB962C8B-B14F-4D97-AF65-F5344CB8AC3E}">
        <p14:creationId xmlns:p14="http://schemas.microsoft.com/office/powerpoint/2010/main" val="353869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This</a:t>
            </a:r>
            <a:r>
              <a:rPr lang="tr-TR" dirty="0" smtClean="0"/>
              <a:t> is us </a:t>
            </a:r>
            <a:r>
              <a:rPr lang="tr-TR" dirty="0" err="1" smtClean="0"/>
              <a:t>during</a:t>
            </a:r>
            <a:r>
              <a:rPr lang="tr-TR" dirty="0" smtClean="0"/>
              <a:t> a </a:t>
            </a:r>
            <a:r>
              <a:rPr lang="tr-TR" dirty="0" err="1" smtClean="0"/>
              <a:t>scientific</a:t>
            </a:r>
            <a:r>
              <a:rPr lang="tr-TR" dirty="0" smtClean="0"/>
              <a:t> </a:t>
            </a:r>
            <a:r>
              <a:rPr lang="tr-TR" dirty="0" err="1" smtClean="0"/>
              <a:t>conference</a:t>
            </a:r>
            <a:r>
              <a:rPr lang="tr-TR" dirty="0" smtClean="0"/>
              <a:t>, </a:t>
            </a:r>
            <a:r>
              <a:rPr lang="tr-TR" dirty="0" err="1" smtClean="0"/>
              <a:t>together</a:t>
            </a:r>
            <a:r>
              <a:rPr lang="tr-TR" dirty="0" smtClean="0"/>
              <a:t> </a:t>
            </a:r>
            <a:r>
              <a:rPr lang="tr-TR" dirty="0" err="1" smtClean="0"/>
              <a:t>with</a:t>
            </a:r>
            <a:r>
              <a:rPr lang="tr-TR" dirty="0" smtClean="0"/>
              <a:t> </a:t>
            </a:r>
            <a:r>
              <a:rPr lang="tr-TR" dirty="0" err="1" smtClean="0"/>
              <a:t>IBTA’s</a:t>
            </a:r>
            <a:r>
              <a:rPr lang="tr-TR" dirty="0" smtClean="0"/>
              <a:t> Kathy </a:t>
            </a:r>
            <a:r>
              <a:rPr lang="tr-TR" dirty="0" err="1" smtClean="0"/>
              <a:t>Oliver</a:t>
            </a:r>
            <a:r>
              <a:rPr lang="tr-TR" dirty="0" smtClean="0"/>
              <a:t>.</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2</a:t>
            </a:fld>
            <a:endParaRPr lang="en-GB"/>
          </a:p>
        </p:txBody>
      </p:sp>
    </p:spTree>
    <p:extLst>
      <p:ext uri="{BB962C8B-B14F-4D97-AF65-F5344CB8AC3E}">
        <p14:creationId xmlns:p14="http://schemas.microsoft.com/office/powerpoint/2010/main" val="406139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Our</a:t>
            </a:r>
            <a:r>
              <a:rPr lang="tr-TR" dirty="0" smtClean="0"/>
              <a:t> </a:t>
            </a:r>
            <a:r>
              <a:rPr lang="tr-TR" dirty="0" err="1" smtClean="0"/>
              <a:t>initiative</a:t>
            </a:r>
            <a:r>
              <a:rPr lang="tr-TR" dirty="0" smtClean="0"/>
              <a:t> has </a:t>
            </a:r>
            <a:r>
              <a:rPr lang="tr-TR" dirty="0" err="1" smtClean="0"/>
              <a:t>started</a:t>
            </a:r>
            <a:r>
              <a:rPr lang="tr-TR" dirty="0" smtClean="0"/>
              <a:t> in 2009 </a:t>
            </a:r>
            <a:r>
              <a:rPr lang="tr-TR" dirty="0" err="1" smtClean="0"/>
              <a:t>with</a:t>
            </a:r>
            <a:r>
              <a:rPr lang="tr-TR" dirty="0" smtClean="0"/>
              <a:t> a </a:t>
            </a:r>
            <a:r>
              <a:rPr lang="tr-TR" dirty="0" err="1" smtClean="0"/>
              <a:t>handful</a:t>
            </a:r>
            <a:r>
              <a:rPr lang="tr-TR" dirty="0" smtClean="0"/>
              <a:t> of </a:t>
            </a:r>
            <a:r>
              <a:rPr lang="tr-TR" dirty="0" err="1" smtClean="0"/>
              <a:t>people</a:t>
            </a:r>
            <a:r>
              <a:rPr lang="tr-TR" dirty="0" smtClean="0"/>
              <a:t> </a:t>
            </a:r>
            <a:r>
              <a:rPr lang="tr-TR" dirty="0" err="1" smtClean="0"/>
              <a:t>and</a:t>
            </a:r>
            <a:r>
              <a:rPr lang="tr-TR" dirty="0" smtClean="0"/>
              <a:t> </a:t>
            </a:r>
            <a:r>
              <a:rPr lang="tr-TR" dirty="0" err="1" smtClean="0"/>
              <a:t>reached</a:t>
            </a:r>
            <a:r>
              <a:rPr lang="tr-TR" dirty="0" smtClean="0"/>
              <a:t> </a:t>
            </a:r>
            <a:r>
              <a:rPr lang="tr-TR" dirty="0" err="1" smtClean="0"/>
              <a:t>more</a:t>
            </a:r>
            <a:r>
              <a:rPr lang="tr-TR" dirty="0" smtClean="0"/>
              <a:t> </a:t>
            </a:r>
            <a:r>
              <a:rPr lang="tr-TR" dirty="0" err="1" smtClean="0"/>
              <a:t>than</a:t>
            </a:r>
            <a:r>
              <a:rPr lang="tr-TR" dirty="0" smtClean="0"/>
              <a:t> 1000 </a:t>
            </a:r>
            <a:r>
              <a:rPr lang="tr-TR" dirty="0" err="1" smtClean="0"/>
              <a:t>members</a:t>
            </a:r>
            <a:r>
              <a:rPr lang="tr-TR" dirty="0" smtClean="0"/>
              <a:t> </a:t>
            </a:r>
            <a:r>
              <a:rPr lang="tr-TR" dirty="0" err="1" smtClean="0"/>
              <a:t>today</a:t>
            </a:r>
            <a:r>
              <a:rPr lang="tr-TR" dirty="0" smtClean="0"/>
              <a:t>. </a:t>
            </a:r>
            <a:r>
              <a:rPr lang="tr-TR" dirty="0" err="1" smtClean="0"/>
              <a:t>We</a:t>
            </a:r>
            <a:r>
              <a:rPr lang="tr-TR" dirty="0" smtClean="0"/>
              <a:t> </a:t>
            </a:r>
            <a:r>
              <a:rPr lang="tr-TR" dirty="0" err="1" smtClean="0"/>
              <a:t>thank</a:t>
            </a:r>
            <a:r>
              <a:rPr lang="tr-TR" dirty="0" smtClean="0"/>
              <a:t> Kathy </a:t>
            </a:r>
            <a:r>
              <a:rPr lang="tr-TR" dirty="0" err="1" smtClean="0"/>
              <a:t>Oliver</a:t>
            </a:r>
            <a:r>
              <a:rPr lang="tr-TR" dirty="0" smtClean="0"/>
              <a:t> </a:t>
            </a:r>
            <a:r>
              <a:rPr lang="tr-TR" dirty="0" err="1" smtClean="0"/>
              <a:t>for</a:t>
            </a:r>
            <a:r>
              <a:rPr lang="tr-TR" dirty="0" smtClean="0"/>
              <a:t> her </a:t>
            </a:r>
            <a:r>
              <a:rPr lang="tr-TR" dirty="0" err="1" smtClean="0"/>
              <a:t>support</a:t>
            </a:r>
            <a:r>
              <a:rPr lang="tr-TR" dirty="0" smtClean="0"/>
              <a:t> since </a:t>
            </a:r>
            <a:r>
              <a:rPr lang="tr-TR" dirty="0" err="1" smtClean="0"/>
              <a:t>from</a:t>
            </a:r>
            <a:r>
              <a:rPr lang="tr-TR" dirty="0" smtClean="0"/>
              <a:t> </a:t>
            </a:r>
            <a:r>
              <a:rPr lang="tr-TR" dirty="0" err="1" smtClean="0"/>
              <a:t>the</a:t>
            </a:r>
            <a:r>
              <a:rPr lang="tr-TR" dirty="0" smtClean="0"/>
              <a:t> </a:t>
            </a:r>
            <a:r>
              <a:rPr lang="tr-TR" dirty="0" err="1" smtClean="0"/>
              <a:t>early</a:t>
            </a:r>
            <a:r>
              <a:rPr lang="tr-TR" dirty="0" smtClean="0"/>
              <a:t> </a:t>
            </a:r>
            <a:r>
              <a:rPr lang="tr-TR" dirty="0" err="1" smtClean="0"/>
              <a:t>days</a:t>
            </a:r>
            <a:r>
              <a:rPr lang="tr-TR" dirty="0" smtClean="0"/>
              <a:t>.</a:t>
            </a:r>
          </a:p>
          <a:p>
            <a:endParaRPr lang="tr-TR" dirty="0"/>
          </a:p>
          <a:p>
            <a:r>
              <a:rPr lang="tr-TR" dirty="0" err="1" smtClean="0"/>
              <a:t>Our</a:t>
            </a:r>
            <a:r>
              <a:rPr lang="tr-TR" dirty="0" smtClean="0"/>
              <a:t> </a:t>
            </a:r>
            <a:r>
              <a:rPr lang="tr-TR" dirty="0" err="1" smtClean="0"/>
              <a:t>maın</a:t>
            </a:r>
            <a:r>
              <a:rPr lang="tr-TR" dirty="0" smtClean="0"/>
              <a:t> </a:t>
            </a:r>
            <a:r>
              <a:rPr lang="tr-TR" dirty="0" err="1" smtClean="0"/>
              <a:t>objective</a:t>
            </a:r>
            <a:r>
              <a:rPr lang="tr-TR" dirty="0" smtClean="0"/>
              <a:t> is </a:t>
            </a:r>
            <a:r>
              <a:rPr lang="tr-TR" dirty="0" err="1" smtClean="0"/>
              <a:t>to</a:t>
            </a:r>
            <a:r>
              <a:rPr lang="tr-TR" dirty="0" smtClean="0"/>
              <a:t> </a:t>
            </a:r>
            <a:r>
              <a:rPr lang="tr-TR" dirty="0" err="1" smtClean="0"/>
              <a:t>inform</a:t>
            </a:r>
            <a:r>
              <a:rPr lang="tr-TR" dirty="0" smtClean="0"/>
              <a:t> </a:t>
            </a:r>
            <a:r>
              <a:rPr lang="tr-TR" dirty="0" err="1" smtClean="0"/>
              <a:t>patients</a:t>
            </a:r>
            <a:r>
              <a:rPr lang="tr-TR" dirty="0" smtClean="0"/>
              <a:t> </a:t>
            </a:r>
            <a:r>
              <a:rPr lang="tr-TR" dirty="0" err="1" smtClean="0"/>
              <a:t>and</a:t>
            </a:r>
            <a:r>
              <a:rPr lang="tr-TR" dirty="0" smtClean="0"/>
              <a:t> </a:t>
            </a:r>
            <a:r>
              <a:rPr lang="tr-TR" dirty="0" err="1" smtClean="0"/>
              <a:t>caregivers</a:t>
            </a:r>
            <a:r>
              <a:rPr lang="tr-TR" dirty="0" smtClean="0"/>
              <a:t> </a:t>
            </a:r>
            <a:r>
              <a:rPr lang="tr-TR" dirty="0" err="1" smtClean="0"/>
              <a:t>about</a:t>
            </a:r>
            <a:r>
              <a:rPr lang="tr-TR" dirty="0" smtClean="0"/>
              <a:t> </a:t>
            </a:r>
            <a:r>
              <a:rPr lang="tr-TR" dirty="0" err="1" smtClean="0"/>
              <a:t>developments</a:t>
            </a:r>
            <a:r>
              <a:rPr lang="tr-TR" dirty="0" smtClean="0"/>
              <a:t> in </a:t>
            </a:r>
            <a:r>
              <a:rPr lang="tr-TR" dirty="0" err="1" smtClean="0"/>
              <a:t>treatments</a:t>
            </a:r>
            <a:r>
              <a:rPr lang="tr-TR" dirty="0" smtClean="0"/>
              <a:t>, </a:t>
            </a:r>
            <a:r>
              <a:rPr lang="tr-TR" dirty="0" err="1" smtClean="0"/>
              <a:t>educate</a:t>
            </a:r>
            <a:r>
              <a:rPr lang="tr-TR" dirty="0" smtClean="0"/>
              <a:t> </a:t>
            </a:r>
            <a:r>
              <a:rPr lang="tr-TR" dirty="0" err="1" smtClean="0"/>
              <a:t>them</a:t>
            </a:r>
            <a:r>
              <a:rPr lang="tr-TR" dirty="0"/>
              <a:t> </a:t>
            </a:r>
            <a:r>
              <a:rPr lang="tr-TR" dirty="0" err="1" smtClean="0"/>
              <a:t>about</a:t>
            </a:r>
            <a:r>
              <a:rPr lang="tr-TR" dirty="0" smtClean="0"/>
              <a:t> </a:t>
            </a:r>
            <a:r>
              <a:rPr lang="tr-TR" dirty="0" err="1" smtClean="0"/>
              <a:t>the</a:t>
            </a:r>
            <a:r>
              <a:rPr lang="tr-TR" dirty="0" smtClean="0"/>
              <a:t> </a:t>
            </a:r>
            <a:r>
              <a:rPr lang="tr-TR" dirty="0" err="1" smtClean="0"/>
              <a:t>condition</a:t>
            </a:r>
            <a:r>
              <a:rPr lang="tr-TR" dirty="0" smtClean="0"/>
              <a:t> </a:t>
            </a:r>
            <a:r>
              <a:rPr lang="tr-TR" dirty="0" err="1" smtClean="0"/>
              <a:t>and</a:t>
            </a:r>
            <a:r>
              <a:rPr lang="tr-TR" dirty="0" smtClean="0"/>
              <a:t> </a:t>
            </a:r>
            <a:r>
              <a:rPr lang="tr-TR" dirty="0" err="1" smtClean="0"/>
              <a:t>treatment</a:t>
            </a:r>
            <a:r>
              <a:rPr lang="tr-TR" dirty="0" smtClean="0"/>
              <a:t> </a:t>
            </a:r>
            <a:r>
              <a:rPr lang="tr-TR" dirty="0" err="1" smtClean="0"/>
              <a:t>process</a:t>
            </a:r>
            <a:r>
              <a:rPr lang="tr-TR" dirty="0" smtClean="0"/>
              <a:t>. </a:t>
            </a:r>
            <a:r>
              <a:rPr lang="tr-TR" dirty="0" err="1" smtClean="0"/>
              <a:t>Support</a:t>
            </a:r>
            <a:r>
              <a:rPr lang="tr-TR" dirty="0" smtClean="0"/>
              <a:t> </a:t>
            </a:r>
            <a:r>
              <a:rPr lang="tr-TR" dirty="0" err="1" smtClean="0"/>
              <a:t>them</a:t>
            </a:r>
            <a:r>
              <a:rPr lang="tr-TR" dirty="0" smtClean="0"/>
              <a:t> </a:t>
            </a:r>
            <a:r>
              <a:rPr lang="tr-TR" dirty="0" err="1" smtClean="0"/>
              <a:t>when</a:t>
            </a:r>
            <a:r>
              <a:rPr lang="tr-TR" dirty="0" smtClean="0"/>
              <a:t> </a:t>
            </a:r>
            <a:r>
              <a:rPr lang="tr-TR" dirty="0" err="1" smtClean="0"/>
              <a:t>they</a:t>
            </a:r>
            <a:r>
              <a:rPr lang="tr-TR" dirty="0" smtClean="0"/>
              <a:t> </a:t>
            </a:r>
            <a:r>
              <a:rPr lang="tr-TR" dirty="0" err="1" smtClean="0"/>
              <a:t>need</a:t>
            </a:r>
            <a:r>
              <a:rPr lang="tr-TR" dirty="0" smtClean="0"/>
              <a:t> it, </a:t>
            </a:r>
            <a:r>
              <a:rPr lang="tr-TR" dirty="0" err="1" smtClean="0"/>
              <a:t>and</a:t>
            </a:r>
            <a:r>
              <a:rPr lang="tr-TR" dirty="0" smtClean="0"/>
              <a:t> </a:t>
            </a:r>
            <a:r>
              <a:rPr lang="tr-TR" dirty="0" err="1" smtClean="0"/>
              <a:t>defend</a:t>
            </a:r>
            <a:r>
              <a:rPr lang="tr-TR" dirty="0" smtClean="0"/>
              <a:t> </a:t>
            </a:r>
            <a:r>
              <a:rPr lang="tr-TR" dirty="0" err="1" smtClean="0"/>
              <a:t>their</a:t>
            </a:r>
            <a:r>
              <a:rPr lang="tr-TR" dirty="0" smtClean="0"/>
              <a:t> </a:t>
            </a:r>
            <a:r>
              <a:rPr lang="tr-TR" dirty="0" err="1" smtClean="0"/>
              <a:t>interest</a:t>
            </a:r>
            <a:r>
              <a:rPr lang="tr-TR" dirty="0" smtClean="0"/>
              <a:t> in </a:t>
            </a:r>
            <a:r>
              <a:rPr lang="tr-TR" dirty="0" err="1" smtClean="0"/>
              <a:t>different</a:t>
            </a:r>
            <a:r>
              <a:rPr lang="tr-TR" dirty="0" smtClean="0"/>
              <a:t> </a:t>
            </a:r>
            <a:r>
              <a:rPr lang="tr-TR" dirty="0" err="1" smtClean="0"/>
              <a:t>platforms</a:t>
            </a:r>
            <a:r>
              <a:rPr lang="tr-TR" dirty="0" smtClean="0"/>
              <a:t>.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3</a:t>
            </a:fld>
            <a:endParaRPr lang="en-GB"/>
          </a:p>
        </p:txBody>
      </p:sp>
    </p:spTree>
    <p:extLst>
      <p:ext uri="{BB962C8B-B14F-4D97-AF65-F5344CB8AC3E}">
        <p14:creationId xmlns:p14="http://schemas.microsoft.com/office/powerpoint/2010/main" val="2434989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Turkey</a:t>
            </a:r>
            <a:r>
              <a:rPr lang="tr-TR" dirty="0" smtClean="0"/>
              <a:t> is </a:t>
            </a:r>
            <a:r>
              <a:rPr lang="tr-TR" dirty="0" err="1" smtClean="0"/>
              <a:t>located</a:t>
            </a:r>
            <a:r>
              <a:rPr lang="tr-TR" dirty="0" smtClean="0"/>
              <a:t> at </a:t>
            </a:r>
            <a:r>
              <a:rPr lang="tr-TR" dirty="0" err="1" smtClean="0"/>
              <a:t>the</a:t>
            </a:r>
            <a:r>
              <a:rPr lang="tr-TR" dirty="0" smtClean="0"/>
              <a:t> </a:t>
            </a:r>
            <a:r>
              <a:rPr lang="tr-TR" dirty="0" err="1" smtClean="0"/>
              <a:t>intersection</a:t>
            </a:r>
            <a:r>
              <a:rPr lang="tr-TR" dirty="0" smtClean="0"/>
              <a:t> of 3 </a:t>
            </a:r>
            <a:r>
              <a:rPr lang="tr-TR" dirty="0" err="1" smtClean="0"/>
              <a:t>old</a:t>
            </a:r>
            <a:r>
              <a:rPr lang="tr-TR" dirty="0" smtClean="0"/>
              <a:t> </a:t>
            </a:r>
            <a:r>
              <a:rPr lang="tr-TR" dirty="0" err="1" smtClean="0"/>
              <a:t>continents</a:t>
            </a:r>
            <a:r>
              <a:rPr lang="tr-TR" dirty="0" smtClean="0"/>
              <a:t>. </a:t>
            </a:r>
            <a:r>
              <a:rPr lang="tr-TR" dirty="0" err="1" smtClean="0"/>
              <a:t>It</a:t>
            </a:r>
            <a:r>
              <a:rPr lang="tr-TR" dirty="0" smtClean="0"/>
              <a:t> has </a:t>
            </a:r>
            <a:r>
              <a:rPr lang="tr-TR" dirty="0" err="1" smtClean="0"/>
              <a:t>been</a:t>
            </a:r>
            <a:r>
              <a:rPr lang="tr-TR" dirty="0" smtClean="0"/>
              <a:t> </a:t>
            </a:r>
            <a:r>
              <a:rPr lang="tr-TR" dirty="0" err="1" smtClean="0"/>
              <a:t>influenced</a:t>
            </a:r>
            <a:r>
              <a:rPr lang="tr-TR" dirty="0" smtClean="0"/>
              <a:t> </a:t>
            </a:r>
            <a:r>
              <a:rPr lang="tr-TR" dirty="0" err="1" smtClean="0"/>
              <a:t>by</a:t>
            </a:r>
            <a:r>
              <a:rPr lang="tr-TR" dirty="0" smtClean="0"/>
              <a:t> </a:t>
            </a:r>
            <a:r>
              <a:rPr lang="tr-TR" dirty="0" err="1" smtClean="0"/>
              <a:t>cultures</a:t>
            </a:r>
            <a:r>
              <a:rPr lang="tr-TR" dirty="0" smtClean="0"/>
              <a:t> of </a:t>
            </a:r>
            <a:r>
              <a:rPr lang="tr-TR" dirty="0" err="1" smtClean="0"/>
              <a:t>the</a:t>
            </a:r>
            <a:r>
              <a:rPr lang="tr-TR" dirty="0" smtClean="0"/>
              <a:t> </a:t>
            </a:r>
            <a:r>
              <a:rPr lang="tr-TR" dirty="0" err="1" smtClean="0"/>
              <a:t>surrounding</a:t>
            </a:r>
            <a:r>
              <a:rPr lang="tr-TR" dirty="0" smtClean="0"/>
              <a:t> </a:t>
            </a:r>
            <a:r>
              <a:rPr lang="tr-TR" dirty="0" err="1" smtClean="0"/>
              <a:t>continents</a:t>
            </a:r>
            <a:r>
              <a:rPr lang="tr-TR" dirty="0" smtClean="0"/>
              <a:t>.</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4</a:t>
            </a:fld>
            <a:endParaRPr lang="en-GB"/>
          </a:p>
        </p:txBody>
      </p:sp>
    </p:spTree>
    <p:extLst>
      <p:ext uri="{BB962C8B-B14F-4D97-AF65-F5344CB8AC3E}">
        <p14:creationId xmlns:p14="http://schemas.microsoft.com/office/powerpoint/2010/main" val="3261685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Turkey</a:t>
            </a:r>
            <a:r>
              <a:rPr lang="tr-TR" dirty="0" smtClean="0"/>
              <a:t> is on </a:t>
            </a:r>
            <a:r>
              <a:rPr lang="tr-TR" dirty="0" err="1" smtClean="0"/>
              <a:t>one</a:t>
            </a:r>
            <a:r>
              <a:rPr lang="tr-TR" dirty="0" smtClean="0"/>
              <a:t> </a:t>
            </a:r>
            <a:r>
              <a:rPr lang="tr-TR" dirty="0" err="1" smtClean="0"/>
              <a:t>side</a:t>
            </a:r>
            <a:r>
              <a:rPr lang="tr-TR" dirty="0" smtClean="0"/>
              <a:t> modern, </a:t>
            </a:r>
            <a:r>
              <a:rPr lang="tr-TR" dirty="0" err="1" smtClean="0"/>
              <a:t>European</a:t>
            </a:r>
            <a:r>
              <a:rPr lang="tr-TR" dirty="0" smtClean="0"/>
              <a:t>, on </a:t>
            </a:r>
            <a:r>
              <a:rPr lang="tr-TR" dirty="0" err="1" smtClean="0"/>
              <a:t>the</a:t>
            </a:r>
            <a:r>
              <a:rPr lang="tr-TR" dirty="0" smtClean="0"/>
              <a:t> </a:t>
            </a:r>
            <a:r>
              <a:rPr lang="tr-TR" dirty="0" err="1" smtClean="0"/>
              <a:t>other</a:t>
            </a:r>
            <a:r>
              <a:rPr lang="tr-TR" dirty="0" smtClean="0"/>
              <a:t> </a:t>
            </a:r>
            <a:r>
              <a:rPr lang="tr-TR" dirty="0" err="1" smtClean="0"/>
              <a:t>side</a:t>
            </a:r>
            <a:r>
              <a:rPr lang="tr-TR" dirty="0" smtClean="0"/>
              <a:t>, </a:t>
            </a:r>
            <a:r>
              <a:rPr lang="tr-TR" dirty="0" err="1" smtClean="0"/>
              <a:t>traditionalist</a:t>
            </a:r>
            <a:r>
              <a:rPr lang="tr-TR" dirty="0" smtClean="0"/>
              <a:t> </a:t>
            </a:r>
            <a:r>
              <a:rPr lang="tr-TR" dirty="0" err="1" smtClean="0"/>
              <a:t>and</a:t>
            </a:r>
            <a:r>
              <a:rPr lang="tr-TR" dirty="0" smtClean="0"/>
              <a:t> </a:t>
            </a:r>
            <a:r>
              <a:rPr lang="tr-TR" dirty="0" err="1" smtClean="0"/>
              <a:t>oriental</a:t>
            </a:r>
            <a:r>
              <a:rPr lang="tr-TR" dirty="0" smtClean="0"/>
              <a:t>. On </a:t>
            </a:r>
            <a:r>
              <a:rPr lang="tr-TR" dirty="0" err="1" smtClean="0"/>
              <a:t>one</a:t>
            </a:r>
            <a:r>
              <a:rPr lang="tr-TR" dirty="0" smtClean="0"/>
              <a:t> </a:t>
            </a:r>
            <a:r>
              <a:rPr lang="tr-TR" dirty="0" err="1" smtClean="0"/>
              <a:t>side</a:t>
            </a:r>
            <a:r>
              <a:rPr lang="tr-TR" dirty="0" smtClean="0"/>
              <a:t> </a:t>
            </a:r>
            <a:r>
              <a:rPr lang="tr-TR" dirty="0" err="1" smtClean="0"/>
              <a:t>you</a:t>
            </a:r>
            <a:r>
              <a:rPr lang="tr-TR" dirty="0" smtClean="0"/>
              <a:t> </a:t>
            </a:r>
            <a:r>
              <a:rPr lang="tr-TR" dirty="0" err="1" smtClean="0"/>
              <a:t>have</a:t>
            </a:r>
            <a:r>
              <a:rPr lang="tr-TR" dirty="0" smtClean="0"/>
              <a:t> </a:t>
            </a:r>
            <a:r>
              <a:rPr lang="tr-TR" dirty="0" err="1" smtClean="0"/>
              <a:t>sky</a:t>
            </a:r>
            <a:r>
              <a:rPr lang="tr-TR" dirty="0" smtClean="0"/>
              <a:t> </a:t>
            </a:r>
            <a:r>
              <a:rPr lang="tr-TR" dirty="0" err="1" smtClean="0"/>
              <a:t>scrapers</a:t>
            </a:r>
            <a:r>
              <a:rPr lang="tr-TR" dirty="0" smtClean="0"/>
              <a:t> of </a:t>
            </a:r>
            <a:r>
              <a:rPr lang="tr-TR" dirty="0" err="1" smtClean="0"/>
              <a:t>the</a:t>
            </a:r>
            <a:r>
              <a:rPr lang="tr-TR" dirty="0" smtClean="0"/>
              <a:t> modern </a:t>
            </a:r>
            <a:r>
              <a:rPr lang="tr-TR" dirty="0" err="1" smtClean="0"/>
              <a:t>city</a:t>
            </a:r>
            <a:r>
              <a:rPr lang="tr-TR" dirty="0" smtClean="0"/>
              <a:t>, on </a:t>
            </a:r>
            <a:r>
              <a:rPr lang="tr-TR" dirty="0" err="1" smtClean="0"/>
              <a:t>the</a:t>
            </a:r>
            <a:r>
              <a:rPr lang="tr-TR" dirty="0" smtClean="0"/>
              <a:t> </a:t>
            </a:r>
            <a:r>
              <a:rPr lang="tr-TR" dirty="0" err="1" smtClean="0"/>
              <a:t>other</a:t>
            </a:r>
            <a:r>
              <a:rPr lang="tr-TR" dirty="0" smtClean="0"/>
              <a:t> </a:t>
            </a:r>
            <a:r>
              <a:rPr lang="tr-TR" dirty="0" err="1" smtClean="0"/>
              <a:t>side</a:t>
            </a:r>
            <a:r>
              <a:rPr lang="tr-TR" dirty="0" smtClean="0"/>
              <a:t> </a:t>
            </a:r>
            <a:r>
              <a:rPr lang="tr-TR" dirty="0" err="1" smtClean="0"/>
              <a:t>you</a:t>
            </a:r>
            <a:r>
              <a:rPr lang="tr-TR" dirty="0" smtClean="0"/>
              <a:t> </a:t>
            </a:r>
            <a:r>
              <a:rPr lang="tr-TR" dirty="0" err="1" smtClean="0"/>
              <a:t>have</a:t>
            </a:r>
            <a:r>
              <a:rPr lang="tr-TR" dirty="0" smtClean="0"/>
              <a:t> a 1000 </a:t>
            </a:r>
            <a:r>
              <a:rPr lang="tr-TR" dirty="0" err="1" smtClean="0"/>
              <a:t>year</a:t>
            </a:r>
            <a:r>
              <a:rPr lang="tr-TR" dirty="0" smtClean="0"/>
              <a:t> </a:t>
            </a:r>
            <a:r>
              <a:rPr lang="tr-TR" dirty="0" err="1" smtClean="0"/>
              <a:t>old</a:t>
            </a:r>
            <a:r>
              <a:rPr lang="tr-TR" dirty="0" smtClean="0"/>
              <a:t> </a:t>
            </a:r>
            <a:r>
              <a:rPr lang="tr-TR" dirty="0" err="1" smtClean="0"/>
              <a:t>mosque</a:t>
            </a:r>
            <a:r>
              <a:rPr lang="tr-TR" dirty="0" smtClean="0"/>
              <a:t> </a:t>
            </a:r>
            <a:r>
              <a:rPr lang="tr-TR" dirty="0" err="1" smtClean="0"/>
              <a:t>which</a:t>
            </a:r>
            <a:r>
              <a:rPr lang="tr-TR" dirty="0" smtClean="0"/>
              <a:t> </a:t>
            </a:r>
            <a:r>
              <a:rPr lang="tr-TR" dirty="0" err="1" smtClean="0"/>
              <a:t>used</a:t>
            </a:r>
            <a:r>
              <a:rPr lang="tr-TR" dirty="0" smtClean="0"/>
              <a:t> </a:t>
            </a:r>
            <a:r>
              <a:rPr lang="tr-TR" dirty="0" err="1" smtClean="0"/>
              <a:t>to</a:t>
            </a:r>
            <a:r>
              <a:rPr lang="tr-TR" dirty="0" smtClean="0"/>
              <a:t> be a </a:t>
            </a:r>
            <a:r>
              <a:rPr lang="tr-TR" dirty="0" err="1" smtClean="0"/>
              <a:t>church</a:t>
            </a:r>
            <a:r>
              <a:rPr lang="tr-TR" dirty="0" smtClean="0"/>
              <a:t> </a:t>
            </a:r>
            <a:r>
              <a:rPr lang="tr-TR" dirty="0" err="1" smtClean="0"/>
              <a:t>before</a:t>
            </a:r>
            <a:r>
              <a:rPr lang="tr-TR" dirty="0" smtClean="0"/>
              <a:t>.</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5</a:t>
            </a:fld>
            <a:endParaRPr lang="en-GB"/>
          </a:p>
        </p:txBody>
      </p:sp>
    </p:spTree>
    <p:extLst>
      <p:ext uri="{BB962C8B-B14F-4D97-AF65-F5344CB8AC3E}">
        <p14:creationId xmlns:p14="http://schemas.microsoft.com/office/powerpoint/2010/main" val="3634865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There</a:t>
            </a:r>
            <a:r>
              <a:rPr lang="tr-TR" dirty="0" smtClean="0"/>
              <a:t> </a:t>
            </a:r>
            <a:r>
              <a:rPr lang="tr-TR" dirty="0" err="1" smtClean="0"/>
              <a:t>are</a:t>
            </a:r>
            <a:r>
              <a:rPr lang="tr-TR" dirty="0" smtClean="0"/>
              <a:t> 78 </a:t>
            </a:r>
            <a:r>
              <a:rPr lang="tr-TR" dirty="0" err="1" smtClean="0"/>
              <a:t>million</a:t>
            </a:r>
            <a:r>
              <a:rPr lang="tr-TR" dirty="0" smtClean="0"/>
              <a:t> </a:t>
            </a:r>
            <a:r>
              <a:rPr lang="tr-TR" dirty="0" err="1" smtClean="0"/>
              <a:t>people</a:t>
            </a:r>
            <a:r>
              <a:rPr lang="tr-TR" dirty="0" smtClean="0"/>
              <a:t> </a:t>
            </a:r>
            <a:r>
              <a:rPr lang="tr-TR" dirty="0" err="1" smtClean="0"/>
              <a:t>living</a:t>
            </a:r>
            <a:r>
              <a:rPr lang="tr-TR" dirty="0" smtClean="0"/>
              <a:t> in </a:t>
            </a:r>
            <a:r>
              <a:rPr lang="tr-TR" dirty="0" err="1" smtClean="0"/>
              <a:t>Turkey</a:t>
            </a:r>
            <a:r>
              <a:rPr lang="tr-TR" dirty="0" smtClean="0"/>
              <a:t>, </a:t>
            </a:r>
            <a:r>
              <a:rPr lang="tr-TR" dirty="0" err="1" smtClean="0"/>
              <a:t>speak</a:t>
            </a:r>
            <a:r>
              <a:rPr lang="tr-TR" dirty="0" smtClean="0"/>
              <a:t> </a:t>
            </a:r>
            <a:r>
              <a:rPr lang="tr-TR" dirty="0" err="1" smtClean="0"/>
              <a:t>Turkish</a:t>
            </a:r>
            <a:r>
              <a:rPr lang="tr-TR" dirty="0" smtClean="0"/>
              <a:t>, </a:t>
            </a:r>
            <a:r>
              <a:rPr lang="tr-TR" dirty="0" err="1" smtClean="0"/>
              <a:t>mainly</a:t>
            </a:r>
            <a:r>
              <a:rPr lang="tr-TR" dirty="0" smtClean="0"/>
              <a:t> </a:t>
            </a:r>
            <a:r>
              <a:rPr lang="tr-TR" dirty="0" err="1" smtClean="0"/>
              <a:t>practicing</a:t>
            </a:r>
            <a:r>
              <a:rPr lang="tr-TR" dirty="0" smtClean="0"/>
              <a:t> </a:t>
            </a:r>
            <a:r>
              <a:rPr lang="tr-TR" dirty="0" err="1" smtClean="0"/>
              <a:t>and</a:t>
            </a:r>
            <a:r>
              <a:rPr lang="tr-TR" dirty="0" smtClean="0"/>
              <a:t> </a:t>
            </a:r>
            <a:r>
              <a:rPr lang="tr-TR" dirty="0" err="1" smtClean="0"/>
              <a:t>non</a:t>
            </a:r>
            <a:r>
              <a:rPr lang="tr-TR" dirty="0" smtClean="0"/>
              <a:t> </a:t>
            </a:r>
            <a:r>
              <a:rPr lang="tr-TR" dirty="0" err="1" smtClean="0"/>
              <a:t>practicing</a:t>
            </a:r>
            <a:r>
              <a:rPr lang="tr-TR" dirty="0" smtClean="0"/>
              <a:t> </a:t>
            </a:r>
            <a:r>
              <a:rPr lang="tr-TR" dirty="0" err="1" smtClean="0"/>
              <a:t>muslims</a:t>
            </a:r>
            <a:r>
              <a:rPr lang="tr-TR" dirty="0" smtClean="0"/>
              <a:t> as </a:t>
            </a:r>
            <a:r>
              <a:rPr lang="tr-TR" dirty="0" err="1" smtClean="0"/>
              <a:t>well</a:t>
            </a:r>
            <a:r>
              <a:rPr lang="tr-TR" dirty="0" smtClean="0"/>
              <a:t> as </a:t>
            </a:r>
            <a:r>
              <a:rPr lang="tr-TR" dirty="0" err="1" smtClean="0"/>
              <a:t>Christian</a:t>
            </a:r>
            <a:r>
              <a:rPr lang="tr-TR" dirty="0" smtClean="0"/>
              <a:t> </a:t>
            </a:r>
            <a:r>
              <a:rPr lang="tr-TR" dirty="0" err="1" smtClean="0"/>
              <a:t>and</a:t>
            </a:r>
            <a:r>
              <a:rPr lang="tr-TR" dirty="0" smtClean="0"/>
              <a:t> </a:t>
            </a:r>
            <a:r>
              <a:rPr lang="tr-TR" dirty="0" err="1" smtClean="0"/>
              <a:t>Jewish</a:t>
            </a:r>
            <a:r>
              <a:rPr lang="tr-TR" dirty="0" smtClean="0"/>
              <a:t> </a:t>
            </a:r>
            <a:r>
              <a:rPr lang="tr-TR" dirty="0" err="1" smtClean="0"/>
              <a:t>minorities</a:t>
            </a:r>
            <a:r>
              <a:rPr lang="tr-TR" dirty="0" smtClean="0"/>
              <a:t>, </a:t>
            </a:r>
            <a:r>
              <a:rPr lang="tr-TR" dirty="0" err="1" smtClean="0"/>
              <a:t>who</a:t>
            </a:r>
            <a:r>
              <a:rPr lang="tr-TR" dirty="0" smtClean="0"/>
              <a:t> </a:t>
            </a:r>
            <a:r>
              <a:rPr lang="tr-TR" dirty="0" err="1" smtClean="0"/>
              <a:t>generally</a:t>
            </a:r>
            <a:r>
              <a:rPr lang="tr-TR" dirty="0" smtClean="0"/>
              <a:t> </a:t>
            </a:r>
            <a:r>
              <a:rPr lang="tr-TR" dirty="0" err="1" smtClean="0"/>
              <a:t>leave</a:t>
            </a:r>
            <a:r>
              <a:rPr lang="tr-TR" dirty="0" smtClean="0"/>
              <a:t> in </a:t>
            </a:r>
            <a:r>
              <a:rPr lang="tr-TR" dirty="0" err="1" smtClean="0"/>
              <a:t>harmony</a:t>
            </a:r>
            <a:r>
              <a:rPr lang="tr-TR" dirty="0" smtClean="0"/>
              <a:t>.</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6</a:t>
            </a:fld>
            <a:endParaRPr lang="en-GB"/>
          </a:p>
        </p:txBody>
      </p:sp>
    </p:spTree>
    <p:extLst>
      <p:ext uri="{BB962C8B-B14F-4D97-AF65-F5344CB8AC3E}">
        <p14:creationId xmlns:p14="http://schemas.microsoft.com/office/powerpoint/2010/main" val="532909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Each</a:t>
            </a:r>
            <a:r>
              <a:rPr lang="tr-TR" dirty="0" smtClean="0"/>
              <a:t> </a:t>
            </a:r>
            <a:r>
              <a:rPr lang="tr-TR" dirty="0" err="1" smtClean="0"/>
              <a:t>year</a:t>
            </a:r>
            <a:r>
              <a:rPr lang="tr-TR" dirty="0" smtClean="0"/>
              <a:t> </a:t>
            </a:r>
            <a:r>
              <a:rPr lang="tr-TR" dirty="0" err="1" smtClean="0"/>
              <a:t>there</a:t>
            </a:r>
            <a:r>
              <a:rPr lang="tr-TR" dirty="0" smtClean="0"/>
              <a:t> </a:t>
            </a:r>
            <a:r>
              <a:rPr lang="tr-TR" dirty="0" err="1" smtClean="0"/>
              <a:t>are</a:t>
            </a:r>
            <a:r>
              <a:rPr lang="tr-TR" dirty="0" smtClean="0"/>
              <a:t> </a:t>
            </a:r>
            <a:r>
              <a:rPr lang="tr-TR" dirty="0" err="1" smtClean="0"/>
              <a:t>approximately</a:t>
            </a:r>
            <a:r>
              <a:rPr lang="tr-TR" dirty="0" smtClean="0"/>
              <a:t> 4000 </a:t>
            </a:r>
            <a:r>
              <a:rPr lang="tr-TR" dirty="0" err="1" smtClean="0"/>
              <a:t>new</a:t>
            </a:r>
            <a:r>
              <a:rPr lang="tr-TR" dirty="0" smtClean="0"/>
              <a:t> </a:t>
            </a:r>
            <a:r>
              <a:rPr lang="tr-TR" dirty="0" err="1" smtClean="0"/>
              <a:t>diagnosis</a:t>
            </a:r>
            <a:r>
              <a:rPr lang="tr-TR" dirty="0" smtClean="0"/>
              <a:t> of PNS. </a:t>
            </a:r>
            <a:r>
              <a:rPr lang="tr-TR" dirty="0" err="1" smtClean="0"/>
              <a:t>We</a:t>
            </a:r>
            <a:r>
              <a:rPr lang="tr-TR" dirty="0" smtClean="0"/>
              <a:t> </a:t>
            </a:r>
            <a:r>
              <a:rPr lang="tr-TR" dirty="0" err="1" smtClean="0"/>
              <a:t>estimate</a:t>
            </a:r>
            <a:r>
              <a:rPr lang="tr-TR" dirty="0" smtClean="0"/>
              <a:t> </a:t>
            </a:r>
            <a:r>
              <a:rPr lang="tr-TR" dirty="0" err="1" smtClean="0"/>
              <a:t>that</a:t>
            </a:r>
            <a:r>
              <a:rPr lang="tr-TR" dirty="0" smtClean="0"/>
              <a:t> </a:t>
            </a:r>
            <a:r>
              <a:rPr lang="tr-TR" dirty="0" err="1" smtClean="0"/>
              <a:t>there</a:t>
            </a:r>
            <a:r>
              <a:rPr lang="tr-TR" dirty="0" smtClean="0"/>
              <a:t> </a:t>
            </a:r>
            <a:r>
              <a:rPr lang="tr-TR" dirty="0" err="1" smtClean="0"/>
              <a:t>are</a:t>
            </a:r>
            <a:r>
              <a:rPr lang="tr-TR" dirty="0" smtClean="0"/>
              <a:t> </a:t>
            </a:r>
            <a:r>
              <a:rPr lang="tr-TR" dirty="0" err="1" smtClean="0"/>
              <a:t>around</a:t>
            </a:r>
            <a:r>
              <a:rPr lang="tr-TR" dirty="0" smtClean="0"/>
              <a:t> 15,000 </a:t>
            </a:r>
            <a:r>
              <a:rPr lang="tr-TR" dirty="0" err="1" smtClean="0"/>
              <a:t>patients</a:t>
            </a:r>
            <a:r>
              <a:rPr lang="tr-TR" dirty="0" smtClean="0"/>
              <a:t> </a:t>
            </a:r>
            <a:r>
              <a:rPr lang="tr-TR" dirty="0" err="1" smtClean="0"/>
              <a:t>with</a:t>
            </a:r>
            <a:r>
              <a:rPr lang="tr-TR" dirty="0" smtClean="0"/>
              <a:t> </a:t>
            </a:r>
            <a:r>
              <a:rPr lang="tr-TR" dirty="0" err="1" smtClean="0"/>
              <a:t>the</a:t>
            </a:r>
            <a:r>
              <a:rPr lang="tr-TR" dirty="0" smtClean="0"/>
              <a:t> </a:t>
            </a:r>
            <a:r>
              <a:rPr lang="tr-TR" dirty="0" err="1" smtClean="0"/>
              <a:t>condition</a:t>
            </a:r>
            <a:r>
              <a:rPr lang="tr-TR" dirty="0" smtClean="0"/>
              <a:t> </a:t>
            </a:r>
            <a:r>
              <a:rPr lang="tr-TR" dirty="0" err="1" smtClean="0"/>
              <a:t>and</a:t>
            </a:r>
            <a:r>
              <a:rPr lang="tr-TR" dirty="0" smtClean="0"/>
              <a:t> </a:t>
            </a:r>
            <a:r>
              <a:rPr lang="tr-TR" dirty="0" err="1" smtClean="0"/>
              <a:t>the</a:t>
            </a:r>
            <a:r>
              <a:rPr lang="tr-TR" dirty="0" smtClean="0"/>
              <a:t> </a:t>
            </a:r>
            <a:r>
              <a:rPr lang="tr-TR" dirty="0" err="1" smtClean="0"/>
              <a:t>disease</a:t>
            </a:r>
            <a:r>
              <a:rPr lang="tr-TR" dirty="0" smtClean="0"/>
              <a:t> </a:t>
            </a:r>
            <a:r>
              <a:rPr lang="tr-TR" dirty="0" err="1" smtClean="0"/>
              <a:t>affects</a:t>
            </a:r>
            <a:r>
              <a:rPr lang="tr-TR" dirty="0" smtClean="0"/>
              <a:t> </a:t>
            </a:r>
            <a:r>
              <a:rPr lang="tr-TR" dirty="0" err="1" smtClean="0"/>
              <a:t>about</a:t>
            </a:r>
            <a:r>
              <a:rPr lang="tr-TR" dirty="0" smtClean="0"/>
              <a:t> 200,000 </a:t>
            </a:r>
            <a:r>
              <a:rPr lang="tr-TR" dirty="0" err="1" smtClean="0"/>
              <a:t>people</a:t>
            </a:r>
            <a:r>
              <a:rPr lang="tr-TR" dirty="0" smtClean="0"/>
              <a:t> </a:t>
            </a:r>
            <a:r>
              <a:rPr lang="tr-TR" dirty="0" err="1" smtClean="0"/>
              <a:t>including</a:t>
            </a:r>
            <a:r>
              <a:rPr lang="tr-TR" dirty="0" smtClean="0"/>
              <a:t> </a:t>
            </a:r>
            <a:r>
              <a:rPr lang="tr-TR" dirty="0" err="1" smtClean="0"/>
              <a:t>families</a:t>
            </a:r>
            <a:r>
              <a:rPr lang="tr-TR" dirty="0" smtClean="0"/>
              <a:t> </a:t>
            </a:r>
            <a:r>
              <a:rPr lang="tr-TR" dirty="0" err="1" smtClean="0"/>
              <a:t>and</a:t>
            </a:r>
            <a:r>
              <a:rPr lang="tr-TR" dirty="0" smtClean="0"/>
              <a:t> </a:t>
            </a:r>
            <a:r>
              <a:rPr lang="tr-TR" dirty="0" err="1" smtClean="0"/>
              <a:t>friends</a:t>
            </a:r>
            <a:r>
              <a:rPr lang="tr-TR" dirty="0" smtClean="0"/>
              <a:t>.</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7</a:t>
            </a:fld>
            <a:endParaRPr lang="en-GB"/>
          </a:p>
        </p:txBody>
      </p:sp>
    </p:spTree>
    <p:extLst>
      <p:ext uri="{BB962C8B-B14F-4D97-AF65-F5344CB8AC3E}">
        <p14:creationId xmlns:p14="http://schemas.microsoft.com/office/powerpoint/2010/main" val="2504943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So</a:t>
            </a:r>
            <a:r>
              <a:rPr lang="tr-TR" dirty="0" smtClean="0"/>
              <a:t> </a:t>
            </a:r>
            <a:r>
              <a:rPr lang="tr-TR" dirty="0" err="1" smtClean="0"/>
              <a:t>east</a:t>
            </a:r>
            <a:r>
              <a:rPr lang="tr-TR" dirty="0" smtClean="0"/>
              <a:t> </a:t>
            </a:r>
            <a:r>
              <a:rPr lang="tr-TR" dirty="0" err="1" smtClean="0"/>
              <a:t>meets</a:t>
            </a:r>
            <a:r>
              <a:rPr lang="tr-TR" dirty="0" smtClean="0"/>
              <a:t> West in </a:t>
            </a:r>
            <a:r>
              <a:rPr lang="tr-TR" dirty="0" err="1" smtClean="0"/>
              <a:t>Turkey</a:t>
            </a:r>
            <a:r>
              <a:rPr lang="tr-TR" dirty="0" smtClean="0"/>
              <a:t>. </a:t>
            </a:r>
            <a:r>
              <a:rPr lang="tr-TR" dirty="0" err="1" smtClean="0"/>
              <a:t>This</a:t>
            </a:r>
            <a:r>
              <a:rPr lang="tr-TR" dirty="0" smtClean="0"/>
              <a:t> is </a:t>
            </a:r>
            <a:r>
              <a:rPr lang="tr-TR" dirty="0" err="1" smtClean="0"/>
              <a:t>also</a:t>
            </a:r>
            <a:r>
              <a:rPr lang="tr-TR" dirty="0" smtClean="0"/>
              <a:t> </a:t>
            </a:r>
            <a:r>
              <a:rPr lang="tr-TR" dirty="0" err="1" smtClean="0"/>
              <a:t>reflected</a:t>
            </a:r>
            <a:r>
              <a:rPr lang="tr-TR" dirty="0" smtClean="0"/>
              <a:t> in </a:t>
            </a:r>
            <a:r>
              <a:rPr lang="tr-TR" dirty="0" err="1" smtClean="0"/>
              <a:t>our</a:t>
            </a:r>
            <a:r>
              <a:rPr lang="tr-TR" dirty="0" smtClean="0"/>
              <a:t> </a:t>
            </a:r>
            <a:r>
              <a:rPr lang="tr-TR" dirty="0" err="1" smtClean="0"/>
              <a:t>patient</a:t>
            </a:r>
            <a:r>
              <a:rPr lang="tr-TR" dirty="0" smtClean="0"/>
              <a:t> </a:t>
            </a:r>
            <a:r>
              <a:rPr lang="tr-TR" dirty="0" err="1" smtClean="0"/>
              <a:t>and</a:t>
            </a:r>
            <a:r>
              <a:rPr lang="tr-TR" dirty="0" smtClean="0"/>
              <a:t> </a:t>
            </a:r>
            <a:r>
              <a:rPr lang="tr-TR" dirty="0" err="1" smtClean="0"/>
              <a:t>caregiver</a:t>
            </a:r>
            <a:r>
              <a:rPr lang="tr-TR" dirty="0" smtClean="0"/>
              <a:t> </a:t>
            </a:r>
            <a:r>
              <a:rPr lang="tr-TR" dirty="0" err="1" smtClean="0"/>
              <a:t>community</a:t>
            </a:r>
            <a:r>
              <a:rPr lang="tr-TR" dirty="0" smtClean="0"/>
              <a:t> </a:t>
            </a:r>
            <a:r>
              <a:rPr lang="tr-TR" dirty="0" err="1" smtClean="0"/>
              <a:t>to</a:t>
            </a:r>
            <a:r>
              <a:rPr lang="tr-TR" dirty="0" smtClean="0"/>
              <a:t> </a:t>
            </a:r>
            <a:r>
              <a:rPr lang="tr-TR" dirty="0" err="1" smtClean="0"/>
              <a:t>varying</a:t>
            </a:r>
            <a:r>
              <a:rPr lang="tr-TR" dirty="0" smtClean="0"/>
              <a:t> </a:t>
            </a:r>
            <a:r>
              <a:rPr lang="tr-TR" dirty="0" err="1" smtClean="0"/>
              <a:t>degrees</a:t>
            </a:r>
            <a:r>
              <a:rPr lang="tr-TR" dirty="0" smtClean="0"/>
              <a:t>.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8</a:t>
            </a:fld>
            <a:endParaRPr lang="en-GB"/>
          </a:p>
        </p:txBody>
      </p:sp>
    </p:spTree>
    <p:extLst>
      <p:ext uri="{BB962C8B-B14F-4D97-AF65-F5344CB8AC3E}">
        <p14:creationId xmlns:p14="http://schemas.microsoft.com/office/powerpoint/2010/main" val="1264203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err="1" smtClean="0"/>
              <a:t>In</a:t>
            </a:r>
            <a:r>
              <a:rPr lang="tr-TR" dirty="0" smtClean="0"/>
              <a:t> </a:t>
            </a:r>
            <a:r>
              <a:rPr lang="tr-TR" dirty="0" err="1" smtClean="0"/>
              <a:t>order</a:t>
            </a:r>
            <a:r>
              <a:rPr lang="tr-TR" dirty="0" smtClean="0"/>
              <a:t> </a:t>
            </a:r>
            <a:r>
              <a:rPr lang="tr-TR" dirty="0" err="1" smtClean="0"/>
              <a:t>to</a:t>
            </a:r>
            <a:r>
              <a:rPr lang="tr-TR" dirty="0" smtClean="0"/>
              <a:t> </a:t>
            </a:r>
            <a:r>
              <a:rPr lang="tr-TR" dirty="0" err="1" smtClean="0"/>
              <a:t>analyze</a:t>
            </a:r>
            <a:r>
              <a:rPr lang="tr-TR" dirty="0" smtClean="0"/>
              <a:t> </a:t>
            </a:r>
            <a:r>
              <a:rPr lang="tr-TR" dirty="0" err="1" smtClean="0"/>
              <a:t>the</a:t>
            </a:r>
            <a:r>
              <a:rPr lang="tr-TR" dirty="0" smtClean="0"/>
              <a:t> </a:t>
            </a:r>
            <a:r>
              <a:rPr lang="tr-TR" dirty="0" err="1" smtClean="0"/>
              <a:t>cultural</a:t>
            </a:r>
            <a:r>
              <a:rPr lang="tr-TR" dirty="0" smtClean="0"/>
              <a:t> </a:t>
            </a:r>
            <a:r>
              <a:rPr lang="tr-TR" dirty="0" err="1" smtClean="0"/>
              <a:t>factors</a:t>
            </a:r>
            <a:r>
              <a:rPr lang="tr-TR" dirty="0"/>
              <a:t> </a:t>
            </a:r>
            <a:r>
              <a:rPr lang="tr-TR" dirty="0" err="1" smtClean="0"/>
              <a:t>systematically</a:t>
            </a:r>
            <a:r>
              <a:rPr lang="tr-TR" dirty="0" smtClean="0"/>
              <a:t>,</a:t>
            </a:r>
            <a:r>
              <a:rPr lang="tr-TR" dirty="0" smtClean="0"/>
              <a:t> </a:t>
            </a:r>
            <a:r>
              <a:rPr lang="tr-TR" dirty="0" err="1" smtClean="0"/>
              <a:t>we</a:t>
            </a:r>
            <a:r>
              <a:rPr lang="tr-TR" dirty="0" smtClean="0"/>
              <a:t> </a:t>
            </a:r>
            <a:r>
              <a:rPr lang="tr-TR" dirty="0" err="1" smtClean="0"/>
              <a:t>will</a:t>
            </a:r>
            <a:r>
              <a:rPr lang="tr-TR" dirty="0" smtClean="0"/>
              <a:t> </a:t>
            </a:r>
            <a:r>
              <a:rPr lang="tr-TR" dirty="0" err="1" smtClean="0"/>
              <a:t>use</a:t>
            </a:r>
            <a:r>
              <a:rPr lang="tr-TR" dirty="0" smtClean="0"/>
              <a:t> </a:t>
            </a:r>
            <a:r>
              <a:rPr lang="tr-TR" dirty="0" err="1" smtClean="0"/>
              <a:t>the</a:t>
            </a:r>
            <a:r>
              <a:rPr lang="tr-TR" dirty="0" smtClean="0"/>
              <a:t> </a:t>
            </a:r>
            <a:r>
              <a:rPr lang="tr-TR" dirty="0" err="1" smtClean="0"/>
              <a:t>Cultural</a:t>
            </a:r>
            <a:r>
              <a:rPr lang="tr-TR" dirty="0" smtClean="0"/>
              <a:t> </a:t>
            </a:r>
            <a:r>
              <a:rPr lang="tr-TR" dirty="0" err="1" smtClean="0"/>
              <a:t>Dimensions</a:t>
            </a:r>
            <a:r>
              <a:rPr lang="tr-TR" dirty="0" smtClean="0"/>
              <a:t> </a:t>
            </a:r>
            <a:r>
              <a:rPr lang="tr-TR" dirty="0" err="1" smtClean="0"/>
              <a:t>framework</a:t>
            </a:r>
            <a:r>
              <a:rPr lang="tr-TR" dirty="0" smtClean="0"/>
              <a:t> of </a:t>
            </a:r>
            <a:r>
              <a:rPr lang="tr-TR" dirty="0" err="1" smtClean="0"/>
              <a:t>Geert</a:t>
            </a:r>
            <a:r>
              <a:rPr lang="tr-TR" dirty="0" smtClean="0"/>
              <a:t> </a:t>
            </a:r>
            <a:r>
              <a:rPr lang="tr-TR" dirty="0" err="1" smtClean="0"/>
              <a:t>Hofstede</a:t>
            </a:r>
            <a:r>
              <a:rPr lang="tr-TR" dirty="0" smtClean="0"/>
              <a:t>, a </a:t>
            </a:r>
            <a:r>
              <a:rPr lang="tr-TR" dirty="0" err="1" smtClean="0"/>
              <a:t>dutch</a:t>
            </a:r>
            <a:r>
              <a:rPr lang="tr-TR" dirty="0" smtClean="0"/>
              <a:t> </a:t>
            </a:r>
            <a:r>
              <a:rPr lang="tr-TR" dirty="0" err="1" smtClean="0"/>
              <a:t>socio</a:t>
            </a:r>
            <a:r>
              <a:rPr lang="tr-TR" dirty="0" smtClean="0"/>
              <a:t> </a:t>
            </a:r>
            <a:r>
              <a:rPr lang="tr-TR" dirty="0" err="1" smtClean="0"/>
              <a:t>psychologist</a:t>
            </a:r>
            <a:r>
              <a:rPr lang="tr-TR" dirty="0" smtClean="0"/>
              <a:t> </a:t>
            </a:r>
            <a:r>
              <a:rPr lang="tr-TR" dirty="0" err="1" smtClean="0"/>
              <a:t>who</a:t>
            </a:r>
            <a:r>
              <a:rPr lang="tr-TR" dirty="0" smtClean="0"/>
              <a:t> </a:t>
            </a:r>
            <a:r>
              <a:rPr lang="tr-TR" dirty="0" err="1" smtClean="0"/>
              <a:t>analyzed</a:t>
            </a:r>
            <a:r>
              <a:rPr lang="tr-TR" dirty="0" smtClean="0"/>
              <a:t> </a:t>
            </a:r>
            <a:r>
              <a:rPr lang="tr-TR" dirty="0" err="1" smtClean="0"/>
              <a:t>more</a:t>
            </a:r>
            <a:r>
              <a:rPr lang="tr-TR" dirty="0" smtClean="0"/>
              <a:t> </a:t>
            </a:r>
            <a:r>
              <a:rPr lang="tr-TR" dirty="0" err="1" smtClean="0"/>
              <a:t>than</a:t>
            </a:r>
            <a:r>
              <a:rPr lang="tr-TR" dirty="0" smtClean="0"/>
              <a:t> 120,000 </a:t>
            </a:r>
            <a:r>
              <a:rPr lang="tr-TR" dirty="0" err="1" smtClean="0"/>
              <a:t>people</a:t>
            </a:r>
            <a:r>
              <a:rPr lang="tr-TR" dirty="0" smtClean="0"/>
              <a:t> in 93 </a:t>
            </a:r>
            <a:r>
              <a:rPr lang="tr-TR" dirty="0" err="1" smtClean="0"/>
              <a:t>countries</a:t>
            </a:r>
            <a:r>
              <a:rPr lang="tr-TR" dirty="0" smtClean="0"/>
              <a:t>.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9</a:t>
            </a:fld>
            <a:endParaRPr lang="en-GB"/>
          </a:p>
        </p:txBody>
      </p:sp>
    </p:spTree>
    <p:extLst>
      <p:ext uri="{BB962C8B-B14F-4D97-AF65-F5344CB8AC3E}">
        <p14:creationId xmlns:p14="http://schemas.microsoft.com/office/powerpoint/2010/main" val="1831072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First </a:t>
            </a:r>
            <a:r>
              <a:rPr lang="tr-TR" dirty="0" err="1" smtClean="0"/>
              <a:t>cultural</a:t>
            </a:r>
            <a:r>
              <a:rPr lang="tr-TR" dirty="0" smtClean="0"/>
              <a:t> </a:t>
            </a:r>
            <a:r>
              <a:rPr lang="tr-TR" dirty="0" err="1" smtClean="0"/>
              <a:t>measure</a:t>
            </a:r>
            <a:r>
              <a:rPr lang="tr-TR" dirty="0" smtClean="0"/>
              <a:t> </a:t>
            </a:r>
            <a:r>
              <a:rPr lang="tr-TR" dirty="0" err="1" smtClean="0"/>
              <a:t>we</a:t>
            </a:r>
            <a:r>
              <a:rPr lang="tr-TR" dirty="0" smtClean="0"/>
              <a:t> </a:t>
            </a:r>
            <a:r>
              <a:rPr lang="tr-TR" dirty="0" err="1" smtClean="0"/>
              <a:t>look</a:t>
            </a:r>
            <a:r>
              <a:rPr lang="tr-TR" dirty="0" smtClean="0"/>
              <a:t> at is </a:t>
            </a:r>
            <a:r>
              <a:rPr lang="tr-TR" dirty="0" err="1" smtClean="0"/>
              <a:t>called</a:t>
            </a:r>
            <a:r>
              <a:rPr lang="tr-TR" dirty="0" smtClean="0"/>
              <a:t> </a:t>
            </a:r>
            <a:r>
              <a:rPr lang="tr-TR" dirty="0" err="1" smtClean="0"/>
              <a:t>Power</a:t>
            </a:r>
            <a:r>
              <a:rPr lang="tr-TR" dirty="0" smtClean="0"/>
              <a:t> </a:t>
            </a:r>
            <a:r>
              <a:rPr lang="tr-TR" dirty="0" err="1" smtClean="0"/>
              <a:t>Distance</a:t>
            </a:r>
            <a:r>
              <a:rPr lang="tr-TR" dirty="0" smtClean="0"/>
              <a:t>. </a:t>
            </a:r>
            <a:r>
              <a:rPr lang="tr-TR" dirty="0" err="1" smtClean="0"/>
              <a:t>It</a:t>
            </a:r>
            <a:r>
              <a:rPr lang="tr-TR" dirty="0" smtClean="0"/>
              <a:t> is </a:t>
            </a:r>
            <a:r>
              <a:rPr lang="tr-TR" dirty="0" err="1" smtClean="0"/>
              <a:t>the</a:t>
            </a:r>
            <a:r>
              <a:rPr lang="tr-TR" dirty="0" smtClean="0"/>
              <a:t> </a:t>
            </a:r>
            <a:r>
              <a:rPr lang="tr-TR" dirty="0" err="1" smtClean="0"/>
              <a:t>inequality</a:t>
            </a:r>
            <a:r>
              <a:rPr lang="tr-TR" dirty="0" smtClean="0"/>
              <a:t> of </a:t>
            </a:r>
            <a:r>
              <a:rPr lang="tr-TR" dirty="0" err="1" smtClean="0"/>
              <a:t>power</a:t>
            </a:r>
            <a:r>
              <a:rPr lang="tr-TR" dirty="0" smtClean="0"/>
              <a:t> </a:t>
            </a:r>
            <a:r>
              <a:rPr lang="tr-TR" dirty="0" err="1" smtClean="0"/>
              <a:t>distribution</a:t>
            </a:r>
            <a:r>
              <a:rPr lang="tr-TR" dirty="0" smtClean="0"/>
              <a:t> </a:t>
            </a:r>
            <a:r>
              <a:rPr lang="tr-TR" dirty="0" err="1" smtClean="0"/>
              <a:t>between</a:t>
            </a:r>
            <a:r>
              <a:rPr lang="tr-TR" dirty="0" smtClean="0"/>
              <a:t> </a:t>
            </a:r>
            <a:r>
              <a:rPr lang="tr-TR" dirty="0" err="1" smtClean="0"/>
              <a:t>doctor</a:t>
            </a:r>
            <a:r>
              <a:rPr lang="tr-TR" dirty="0" smtClean="0"/>
              <a:t> </a:t>
            </a:r>
            <a:r>
              <a:rPr lang="tr-TR" dirty="0" err="1" smtClean="0"/>
              <a:t>and</a:t>
            </a:r>
            <a:r>
              <a:rPr lang="tr-TR" dirty="0" smtClean="0"/>
              <a:t> </a:t>
            </a:r>
            <a:r>
              <a:rPr lang="tr-TR" dirty="0" err="1" smtClean="0"/>
              <a:t>patient</a:t>
            </a:r>
            <a:r>
              <a:rPr lang="tr-TR" dirty="0" smtClean="0"/>
              <a:t> </a:t>
            </a:r>
            <a:r>
              <a:rPr lang="tr-TR" dirty="0" err="1" smtClean="0"/>
              <a:t>roles</a:t>
            </a:r>
            <a:r>
              <a:rPr lang="tr-TR" dirty="0" smtClean="0"/>
              <a:t>. </a:t>
            </a:r>
            <a:r>
              <a:rPr lang="tr-TR" dirty="0" err="1" smtClean="0"/>
              <a:t>It</a:t>
            </a:r>
            <a:r>
              <a:rPr lang="tr-TR" dirty="0" smtClean="0"/>
              <a:t> </a:t>
            </a:r>
            <a:r>
              <a:rPr lang="tr-TR" dirty="0" err="1" smtClean="0"/>
              <a:t>manifests</a:t>
            </a:r>
            <a:r>
              <a:rPr lang="tr-TR" dirty="0" smtClean="0"/>
              <a:t> </a:t>
            </a:r>
            <a:r>
              <a:rPr lang="tr-TR" dirty="0" err="1" smtClean="0"/>
              <a:t>itself</a:t>
            </a:r>
            <a:r>
              <a:rPr lang="tr-TR" dirty="0" smtClean="0"/>
              <a:t> as </a:t>
            </a:r>
            <a:r>
              <a:rPr lang="tr-TR" dirty="0" err="1" smtClean="0"/>
              <a:t>the</a:t>
            </a:r>
            <a:r>
              <a:rPr lang="tr-TR" dirty="0" smtClean="0"/>
              <a:t> </a:t>
            </a:r>
            <a:r>
              <a:rPr lang="tr-TR" dirty="0" err="1" smtClean="0"/>
              <a:t>doctor</a:t>
            </a:r>
            <a:r>
              <a:rPr lang="tr-TR" dirty="0" smtClean="0"/>
              <a:t> </a:t>
            </a:r>
            <a:r>
              <a:rPr lang="tr-TR" dirty="0" err="1" smtClean="0"/>
              <a:t>being</a:t>
            </a:r>
            <a:r>
              <a:rPr lang="tr-TR" dirty="0" smtClean="0"/>
              <a:t> </a:t>
            </a:r>
            <a:r>
              <a:rPr lang="tr-TR" dirty="0" err="1" smtClean="0"/>
              <a:t>the</a:t>
            </a:r>
            <a:r>
              <a:rPr lang="tr-TR" dirty="0" smtClean="0"/>
              <a:t> </a:t>
            </a:r>
            <a:r>
              <a:rPr lang="tr-TR" dirty="0" err="1" smtClean="0"/>
              <a:t>absolute</a:t>
            </a:r>
            <a:r>
              <a:rPr lang="tr-TR" dirty="0" smtClean="0"/>
              <a:t> </a:t>
            </a:r>
            <a:r>
              <a:rPr lang="tr-TR" dirty="0" err="1" smtClean="0"/>
              <a:t>authority</a:t>
            </a:r>
            <a:r>
              <a:rPr lang="tr-TR" dirty="0"/>
              <a:t> </a:t>
            </a:r>
            <a:r>
              <a:rPr lang="tr-TR" dirty="0" err="1" smtClean="0"/>
              <a:t>and</a:t>
            </a:r>
            <a:r>
              <a:rPr lang="tr-TR" dirty="0" smtClean="0"/>
              <a:t> </a:t>
            </a:r>
            <a:r>
              <a:rPr lang="tr-TR" dirty="0" err="1" smtClean="0"/>
              <a:t>the</a:t>
            </a:r>
            <a:r>
              <a:rPr lang="tr-TR" dirty="0" smtClean="0"/>
              <a:t> </a:t>
            </a:r>
            <a:r>
              <a:rPr lang="tr-TR" dirty="0" err="1" smtClean="0"/>
              <a:t>patient</a:t>
            </a:r>
            <a:r>
              <a:rPr lang="tr-TR" dirty="0" smtClean="0"/>
              <a:t> a </a:t>
            </a:r>
            <a:r>
              <a:rPr lang="tr-TR" dirty="0" err="1" smtClean="0"/>
              <a:t>subordinate</a:t>
            </a:r>
            <a:r>
              <a:rPr lang="tr-TR" dirty="0" smtClean="0"/>
              <a:t>. On </a:t>
            </a:r>
            <a:r>
              <a:rPr lang="tr-TR" dirty="0" err="1" smtClean="0"/>
              <a:t>the</a:t>
            </a:r>
            <a:r>
              <a:rPr lang="tr-TR" dirty="0" smtClean="0"/>
              <a:t> </a:t>
            </a:r>
            <a:r>
              <a:rPr lang="tr-TR" dirty="0" err="1" smtClean="0"/>
              <a:t>other</a:t>
            </a:r>
            <a:r>
              <a:rPr lang="tr-TR" dirty="0" smtClean="0"/>
              <a:t> </a:t>
            </a:r>
            <a:r>
              <a:rPr lang="tr-TR" dirty="0" err="1" smtClean="0"/>
              <a:t>end</a:t>
            </a:r>
            <a:r>
              <a:rPr lang="tr-TR" dirty="0" smtClean="0"/>
              <a:t> of </a:t>
            </a:r>
            <a:r>
              <a:rPr lang="tr-TR" dirty="0" err="1" smtClean="0"/>
              <a:t>the</a:t>
            </a:r>
            <a:r>
              <a:rPr lang="tr-TR" dirty="0" smtClean="0"/>
              <a:t> </a:t>
            </a:r>
            <a:r>
              <a:rPr lang="tr-TR" dirty="0" err="1" smtClean="0"/>
              <a:t>spectrum</a:t>
            </a:r>
            <a:r>
              <a:rPr lang="tr-TR" dirty="0" smtClean="0"/>
              <a:t> </a:t>
            </a:r>
            <a:r>
              <a:rPr lang="tr-TR" dirty="0" err="1" smtClean="0"/>
              <a:t>we</a:t>
            </a:r>
            <a:r>
              <a:rPr lang="tr-TR" dirty="0" smtClean="0"/>
              <a:t> </a:t>
            </a:r>
            <a:r>
              <a:rPr lang="tr-TR" dirty="0" err="1" smtClean="0"/>
              <a:t>have</a:t>
            </a:r>
            <a:r>
              <a:rPr lang="tr-TR" dirty="0" smtClean="0"/>
              <a:t> </a:t>
            </a:r>
            <a:r>
              <a:rPr lang="tr-TR" dirty="0" err="1" smtClean="0"/>
              <a:t>the</a:t>
            </a:r>
            <a:r>
              <a:rPr lang="tr-TR" dirty="0" smtClean="0"/>
              <a:t> </a:t>
            </a:r>
            <a:r>
              <a:rPr lang="tr-TR" dirty="0" err="1" smtClean="0"/>
              <a:t>doctor</a:t>
            </a:r>
            <a:r>
              <a:rPr lang="tr-TR" dirty="0" smtClean="0"/>
              <a:t> </a:t>
            </a:r>
            <a:r>
              <a:rPr lang="tr-TR" dirty="0" err="1" smtClean="0"/>
              <a:t>being</a:t>
            </a:r>
            <a:r>
              <a:rPr lang="tr-TR" dirty="0" smtClean="0"/>
              <a:t> </a:t>
            </a:r>
            <a:r>
              <a:rPr lang="tr-TR" dirty="0" err="1" smtClean="0"/>
              <a:t>perceived</a:t>
            </a:r>
            <a:r>
              <a:rPr lang="tr-TR" dirty="0" smtClean="0"/>
              <a:t> as ‘a </a:t>
            </a:r>
            <a:r>
              <a:rPr lang="tr-TR" dirty="0" err="1" smtClean="0"/>
              <a:t>peer</a:t>
            </a:r>
            <a:r>
              <a:rPr lang="tr-TR" dirty="0" smtClean="0"/>
              <a:t>’ </a:t>
            </a:r>
            <a:r>
              <a:rPr lang="tr-TR" dirty="0" err="1" smtClean="0"/>
              <a:t>with</a:t>
            </a:r>
            <a:r>
              <a:rPr lang="tr-TR" dirty="0" smtClean="0"/>
              <a:t> </a:t>
            </a:r>
            <a:r>
              <a:rPr lang="tr-TR" dirty="0" err="1" smtClean="0"/>
              <a:t>knowledge</a:t>
            </a:r>
            <a:r>
              <a:rPr lang="tr-TR" dirty="0" smtClean="0"/>
              <a:t> </a:t>
            </a:r>
            <a:r>
              <a:rPr lang="tr-TR" dirty="0" err="1" smtClean="0"/>
              <a:t>to</a:t>
            </a:r>
            <a:r>
              <a:rPr lang="tr-TR" dirty="0" smtClean="0"/>
              <a:t> </a:t>
            </a:r>
            <a:r>
              <a:rPr lang="tr-TR" dirty="0" err="1" smtClean="0"/>
              <a:t>help</a:t>
            </a:r>
            <a:r>
              <a:rPr lang="tr-TR" dirty="0" smtClean="0"/>
              <a:t>. </a:t>
            </a:r>
            <a:br>
              <a:rPr lang="tr-TR" dirty="0" smtClean="0"/>
            </a:br>
            <a:endParaRPr lang="tr-TR" dirty="0" smtClean="0"/>
          </a:p>
          <a:p>
            <a:r>
              <a:rPr lang="tr-TR" dirty="0" err="1" smtClean="0"/>
              <a:t>In</a:t>
            </a:r>
            <a:r>
              <a:rPr lang="tr-TR" dirty="0" smtClean="0"/>
              <a:t> </a:t>
            </a:r>
            <a:r>
              <a:rPr lang="tr-TR" dirty="0" err="1" smtClean="0"/>
              <a:t>Turkey</a:t>
            </a:r>
            <a:r>
              <a:rPr lang="tr-TR" dirty="0" smtClean="0"/>
              <a:t> </a:t>
            </a:r>
            <a:r>
              <a:rPr lang="tr-TR" dirty="0" err="1" smtClean="0"/>
              <a:t>we</a:t>
            </a:r>
            <a:r>
              <a:rPr lang="tr-TR" dirty="0" smtClean="0"/>
              <a:t> </a:t>
            </a:r>
            <a:r>
              <a:rPr lang="tr-TR" dirty="0" err="1" smtClean="0"/>
              <a:t>have</a:t>
            </a:r>
            <a:r>
              <a:rPr lang="tr-TR" dirty="0" smtClean="0"/>
              <a:t> </a:t>
            </a:r>
            <a:r>
              <a:rPr lang="tr-TR" dirty="0" err="1" smtClean="0"/>
              <a:t>the</a:t>
            </a:r>
            <a:r>
              <a:rPr lang="tr-TR" dirty="0" smtClean="0"/>
              <a:t> </a:t>
            </a:r>
            <a:r>
              <a:rPr lang="tr-TR" dirty="0" err="1" smtClean="0"/>
              <a:t>former</a:t>
            </a:r>
            <a:r>
              <a:rPr lang="tr-TR" dirty="0"/>
              <a:t> </a:t>
            </a:r>
            <a:r>
              <a:rPr lang="tr-TR" dirty="0" err="1" smtClean="0"/>
              <a:t>where</a:t>
            </a:r>
            <a:r>
              <a:rPr lang="tr-TR" dirty="0" smtClean="0"/>
              <a:t> </a:t>
            </a:r>
            <a:r>
              <a:rPr lang="tr-TR" dirty="0" err="1" smtClean="0"/>
              <a:t>the</a:t>
            </a:r>
            <a:r>
              <a:rPr lang="tr-TR" dirty="0" smtClean="0"/>
              <a:t> </a:t>
            </a:r>
            <a:r>
              <a:rPr lang="tr-TR" dirty="0" err="1" smtClean="0"/>
              <a:t>doctor</a:t>
            </a:r>
            <a:r>
              <a:rPr lang="tr-TR" dirty="0"/>
              <a:t> </a:t>
            </a:r>
            <a:r>
              <a:rPr lang="tr-TR" dirty="0" smtClean="0"/>
              <a:t>is </a:t>
            </a:r>
            <a:r>
              <a:rPr lang="tr-TR" dirty="0" err="1" smtClean="0"/>
              <a:t>the</a:t>
            </a:r>
            <a:r>
              <a:rPr lang="tr-TR" dirty="0" smtClean="0"/>
              <a:t> </a:t>
            </a:r>
            <a:r>
              <a:rPr lang="tr-TR" dirty="0" err="1" smtClean="0"/>
              <a:t>absolute</a:t>
            </a:r>
            <a:r>
              <a:rPr lang="tr-TR" dirty="0" smtClean="0"/>
              <a:t> </a:t>
            </a:r>
            <a:r>
              <a:rPr lang="tr-TR" dirty="0" err="1" smtClean="0"/>
              <a:t>authority</a:t>
            </a:r>
            <a:r>
              <a:rPr lang="tr-TR" dirty="0" smtClean="0"/>
              <a:t>. </a:t>
            </a:r>
            <a:r>
              <a:rPr lang="tr-TR" dirty="0" err="1" smtClean="0"/>
              <a:t>The</a:t>
            </a:r>
            <a:r>
              <a:rPr lang="tr-TR" dirty="0" smtClean="0"/>
              <a:t> </a:t>
            </a:r>
            <a:r>
              <a:rPr lang="tr-TR" dirty="0" err="1" smtClean="0"/>
              <a:t>drawback</a:t>
            </a:r>
            <a:r>
              <a:rPr lang="tr-TR" dirty="0" smtClean="0"/>
              <a:t> is </a:t>
            </a:r>
            <a:r>
              <a:rPr lang="tr-TR" dirty="0" err="1" smtClean="0"/>
              <a:t>that</a:t>
            </a:r>
            <a:r>
              <a:rPr lang="tr-TR" dirty="0" smtClean="0"/>
              <a:t> </a:t>
            </a:r>
            <a:r>
              <a:rPr lang="tr-TR" dirty="0" err="1" smtClean="0"/>
              <a:t>patients</a:t>
            </a:r>
            <a:r>
              <a:rPr lang="tr-TR" dirty="0" smtClean="0"/>
              <a:t> </a:t>
            </a:r>
            <a:r>
              <a:rPr lang="tr-TR" dirty="0" err="1" smtClean="0"/>
              <a:t>cannot</a:t>
            </a:r>
            <a:r>
              <a:rPr lang="tr-TR" dirty="0" smtClean="0"/>
              <a:t> Express </a:t>
            </a:r>
            <a:r>
              <a:rPr lang="tr-TR" dirty="0" err="1" smtClean="0"/>
              <a:t>themselves</a:t>
            </a:r>
            <a:r>
              <a:rPr lang="tr-TR" dirty="0" smtClean="0"/>
              <a:t> </a:t>
            </a:r>
            <a:r>
              <a:rPr lang="tr-TR" dirty="0" err="1" smtClean="0"/>
              <a:t>during</a:t>
            </a:r>
            <a:r>
              <a:rPr lang="tr-TR" dirty="0" smtClean="0"/>
              <a:t> a </a:t>
            </a:r>
            <a:r>
              <a:rPr lang="tr-TR" dirty="0" err="1" smtClean="0"/>
              <a:t>session</a:t>
            </a:r>
            <a:r>
              <a:rPr lang="tr-TR" dirty="0" smtClean="0"/>
              <a:t>. </a:t>
            </a:r>
            <a:r>
              <a:rPr lang="tr-TR" dirty="0" err="1" smtClean="0"/>
              <a:t>They</a:t>
            </a:r>
            <a:r>
              <a:rPr lang="tr-TR" dirty="0" smtClean="0"/>
              <a:t> </a:t>
            </a:r>
            <a:r>
              <a:rPr lang="tr-TR" dirty="0" err="1" smtClean="0"/>
              <a:t>often</a:t>
            </a:r>
            <a:r>
              <a:rPr lang="tr-TR" dirty="0" smtClean="0"/>
              <a:t> </a:t>
            </a:r>
            <a:r>
              <a:rPr lang="tr-TR" dirty="0" err="1" smtClean="0"/>
              <a:t>leave</a:t>
            </a:r>
            <a:r>
              <a:rPr lang="tr-TR" dirty="0" smtClean="0"/>
              <a:t> </a:t>
            </a:r>
            <a:r>
              <a:rPr lang="tr-TR" dirty="0" err="1" smtClean="0"/>
              <a:t>with</a:t>
            </a:r>
            <a:r>
              <a:rPr lang="tr-TR" dirty="0" smtClean="0"/>
              <a:t> a lot of </a:t>
            </a:r>
            <a:r>
              <a:rPr lang="tr-TR" dirty="0" err="1" smtClean="0"/>
              <a:t>questions</a:t>
            </a:r>
            <a:r>
              <a:rPr lang="tr-TR" dirty="0" smtClean="0"/>
              <a:t>. </a:t>
            </a:r>
            <a:br>
              <a:rPr lang="tr-TR" dirty="0" smtClean="0"/>
            </a:br>
            <a:endParaRPr lang="tr-TR" dirty="0" smtClean="0"/>
          </a:p>
          <a:p>
            <a:r>
              <a:rPr lang="tr-TR" dirty="0" err="1" smtClean="0"/>
              <a:t>Seeking</a:t>
            </a:r>
            <a:r>
              <a:rPr lang="tr-TR" dirty="0" smtClean="0"/>
              <a:t> 2nd </a:t>
            </a:r>
            <a:r>
              <a:rPr lang="tr-TR" dirty="0" err="1" smtClean="0"/>
              <a:t>opinion</a:t>
            </a:r>
            <a:r>
              <a:rPr lang="tr-TR" dirty="0" smtClean="0"/>
              <a:t> is </a:t>
            </a:r>
            <a:r>
              <a:rPr lang="tr-TR" dirty="0" err="1" smtClean="0"/>
              <a:t>also</a:t>
            </a:r>
            <a:r>
              <a:rPr lang="tr-TR" dirty="0" smtClean="0"/>
              <a:t> a problem. </a:t>
            </a:r>
            <a:r>
              <a:rPr lang="tr-TR" dirty="0" err="1" smtClean="0"/>
              <a:t>What</a:t>
            </a:r>
            <a:r>
              <a:rPr lang="tr-TR" dirty="0" smtClean="0"/>
              <a:t> </a:t>
            </a:r>
            <a:r>
              <a:rPr lang="tr-TR" dirty="0" err="1" smtClean="0"/>
              <a:t>if</a:t>
            </a:r>
            <a:r>
              <a:rPr lang="tr-TR" dirty="0" smtClean="0"/>
              <a:t> </a:t>
            </a:r>
            <a:r>
              <a:rPr lang="tr-TR" dirty="0" err="1" smtClean="0"/>
              <a:t>the</a:t>
            </a:r>
            <a:r>
              <a:rPr lang="tr-TR" dirty="0" smtClean="0"/>
              <a:t> </a:t>
            </a:r>
            <a:r>
              <a:rPr lang="tr-TR" dirty="0" err="1" smtClean="0"/>
              <a:t>doctor</a:t>
            </a:r>
            <a:r>
              <a:rPr lang="tr-TR" dirty="0" smtClean="0"/>
              <a:t> </a:t>
            </a:r>
            <a:r>
              <a:rPr lang="tr-TR" dirty="0" err="1" smtClean="0"/>
              <a:t>gets</a:t>
            </a:r>
            <a:r>
              <a:rPr lang="tr-TR" dirty="0" smtClean="0"/>
              <a:t> </a:t>
            </a:r>
            <a:r>
              <a:rPr lang="tr-TR" dirty="0" err="1" smtClean="0"/>
              <a:t>agry</a:t>
            </a:r>
            <a:r>
              <a:rPr lang="tr-TR" dirty="0" smtClean="0"/>
              <a:t> </a:t>
            </a:r>
            <a:r>
              <a:rPr lang="tr-TR" dirty="0" err="1" smtClean="0"/>
              <a:t>when</a:t>
            </a:r>
            <a:r>
              <a:rPr lang="tr-TR" dirty="0" smtClean="0"/>
              <a:t> he </a:t>
            </a:r>
            <a:r>
              <a:rPr lang="tr-TR" dirty="0" err="1" smtClean="0"/>
              <a:t>finds</a:t>
            </a:r>
            <a:r>
              <a:rPr lang="tr-TR" dirty="0" smtClean="0"/>
              <a:t> </a:t>
            </a:r>
            <a:r>
              <a:rPr lang="tr-TR" dirty="0" err="1" smtClean="0"/>
              <a:t>about</a:t>
            </a:r>
            <a:r>
              <a:rPr lang="tr-TR" dirty="0" smtClean="0"/>
              <a:t> </a:t>
            </a:r>
            <a:r>
              <a:rPr lang="tr-TR" dirty="0" err="1" smtClean="0"/>
              <a:t>that</a:t>
            </a:r>
            <a:r>
              <a:rPr lang="tr-TR" dirty="0" smtClean="0"/>
              <a:t>, </a:t>
            </a:r>
            <a:r>
              <a:rPr lang="tr-TR" dirty="0" err="1" smtClean="0"/>
              <a:t>because</a:t>
            </a:r>
            <a:r>
              <a:rPr lang="tr-TR" dirty="0" smtClean="0"/>
              <a:t> he </a:t>
            </a:r>
            <a:r>
              <a:rPr lang="tr-TR" dirty="0" err="1" smtClean="0"/>
              <a:t>feels</a:t>
            </a:r>
            <a:r>
              <a:rPr lang="tr-TR" dirty="0" smtClean="0"/>
              <a:t> his </a:t>
            </a:r>
            <a:r>
              <a:rPr lang="tr-TR" dirty="0" err="1" smtClean="0"/>
              <a:t>authority</a:t>
            </a:r>
            <a:r>
              <a:rPr lang="tr-TR" dirty="0" smtClean="0"/>
              <a:t> is </a:t>
            </a:r>
            <a:r>
              <a:rPr lang="tr-TR" dirty="0" err="1" smtClean="0"/>
              <a:t>under</a:t>
            </a:r>
            <a:r>
              <a:rPr lang="tr-TR" dirty="0" smtClean="0"/>
              <a:t> </a:t>
            </a:r>
            <a:r>
              <a:rPr lang="tr-TR" dirty="0" err="1" smtClean="0"/>
              <a:t>question?And</a:t>
            </a:r>
            <a:r>
              <a:rPr lang="tr-TR" dirty="0" smtClean="0"/>
              <a:t> </a:t>
            </a:r>
            <a:r>
              <a:rPr lang="tr-TR" dirty="0" err="1" smtClean="0"/>
              <a:t>patients</a:t>
            </a:r>
            <a:r>
              <a:rPr lang="tr-TR" dirty="0" smtClean="0"/>
              <a:t> </a:t>
            </a:r>
            <a:r>
              <a:rPr lang="tr-TR" dirty="0" err="1" smtClean="0"/>
              <a:t>are</a:t>
            </a:r>
            <a:r>
              <a:rPr lang="tr-TR" dirty="0" smtClean="0"/>
              <a:t> not </a:t>
            </a:r>
            <a:r>
              <a:rPr lang="tr-TR" dirty="0" err="1" smtClean="0"/>
              <a:t>always</a:t>
            </a:r>
            <a:r>
              <a:rPr lang="tr-TR" dirty="0" smtClean="0"/>
              <a:t> </a:t>
            </a:r>
            <a:r>
              <a:rPr lang="tr-TR" dirty="0" err="1" smtClean="0"/>
              <a:t>wrong</a:t>
            </a:r>
            <a:r>
              <a:rPr lang="tr-TR" dirty="0" smtClean="0"/>
              <a:t> </a:t>
            </a:r>
            <a:r>
              <a:rPr lang="tr-TR" dirty="0" err="1" smtClean="0"/>
              <a:t>either</a:t>
            </a:r>
            <a:r>
              <a:rPr lang="tr-TR" dirty="0" smtClean="0"/>
              <a:t>. </a:t>
            </a:r>
          </a:p>
          <a:p>
            <a:endParaRPr lang="tr-TR" dirty="0" smtClean="0"/>
          </a:p>
          <a:p>
            <a:r>
              <a:rPr lang="tr-TR" dirty="0" err="1" smtClean="0"/>
              <a:t>One</a:t>
            </a:r>
            <a:r>
              <a:rPr lang="tr-TR" dirty="0" smtClean="0"/>
              <a:t> of </a:t>
            </a:r>
            <a:r>
              <a:rPr lang="tr-TR" dirty="0" err="1" smtClean="0"/>
              <a:t>the</a:t>
            </a:r>
            <a:r>
              <a:rPr lang="tr-TR" dirty="0" smtClean="0"/>
              <a:t> </a:t>
            </a:r>
            <a:r>
              <a:rPr lang="tr-TR" dirty="0" err="1" smtClean="0"/>
              <a:t>remedies</a:t>
            </a:r>
            <a:r>
              <a:rPr lang="tr-TR" dirty="0" smtClean="0"/>
              <a:t> </a:t>
            </a:r>
            <a:r>
              <a:rPr lang="tr-TR" dirty="0" err="1" smtClean="0"/>
              <a:t>for</a:t>
            </a:r>
            <a:r>
              <a:rPr lang="tr-TR" dirty="0" smtClean="0"/>
              <a:t> </a:t>
            </a:r>
            <a:r>
              <a:rPr lang="tr-TR" dirty="0" err="1" smtClean="0"/>
              <a:t>this</a:t>
            </a:r>
            <a:r>
              <a:rPr lang="tr-TR" dirty="0" smtClean="0"/>
              <a:t> problem is </a:t>
            </a:r>
            <a:r>
              <a:rPr lang="tr-TR" dirty="0" err="1" smtClean="0"/>
              <a:t>to</a:t>
            </a:r>
            <a:r>
              <a:rPr lang="tr-TR" dirty="0" smtClean="0"/>
              <a:t> </a:t>
            </a:r>
            <a:r>
              <a:rPr lang="tr-TR" dirty="0" err="1" smtClean="0"/>
              <a:t>have</a:t>
            </a:r>
            <a:r>
              <a:rPr lang="tr-TR" dirty="0" smtClean="0"/>
              <a:t> </a:t>
            </a:r>
            <a:r>
              <a:rPr lang="tr-TR" dirty="0" err="1" smtClean="0"/>
              <a:t>patient</a:t>
            </a:r>
            <a:r>
              <a:rPr lang="tr-TR" dirty="0" smtClean="0"/>
              <a:t> </a:t>
            </a:r>
            <a:r>
              <a:rPr lang="tr-TR" dirty="0" err="1" smtClean="0"/>
              <a:t>representatives</a:t>
            </a:r>
            <a:r>
              <a:rPr lang="tr-TR" dirty="0" smtClean="0"/>
              <a:t>. </a:t>
            </a:r>
            <a:r>
              <a:rPr lang="tr-TR" dirty="0" err="1" smtClean="0"/>
              <a:t>These</a:t>
            </a:r>
            <a:r>
              <a:rPr lang="tr-TR" dirty="0" smtClean="0"/>
              <a:t> </a:t>
            </a:r>
            <a:r>
              <a:rPr lang="tr-TR" dirty="0" err="1" smtClean="0"/>
              <a:t>representatives</a:t>
            </a:r>
            <a:r>
              <a:rPr lang="tr-TR" dirty="0" smtClean="0"/>
              <a:t> </a:t>
            </a:r>
            <a:r>
              <a:rPr lang="tr-TR" dirty="0" err="1" smtClean="0"/>
              <a:t>attend</a:t>
            </a:r>
            <a:r>
              <a:rPr lang="tr-TR" dirty="0" smtClean="0"/>
              <a:t> </a:t>
            </a:r>
            <a:r>
              <a:rPr lang="tr-TR" dirty="0" err="1" smtClean="0"/>
              <a:t>conferences</a:t>
            </a:r>
            <a:r>
              <a:rPr lang="tr-TR" dirty="0" smtClean="0"/>
              <a:t>, talk </a:t>
            </a:r>
            <a:r>
              <a:rPr lang="tr-TR" dirty="0" err="1" smtClean="0"/>
              <a:t>to</a:t>
            </a:r>
            <a:r>
              <a:rPr lang="tr-TR" dirty="0" smtClean="0"/>
              <a:t> </a:t>
            </a:r>
            <a:r>
              <a:rPr lang="tr-TR" dirty="0" err="1" smtClean="0"/>
              <a:t>doctors</a:t>
            </a:r>
            <a:r>
              <a:rPr lang="tr-TR" dirty="0" smtClean="0"/>
              <a:t> </a:t>
            </a:r>
            <a:r>
              <a:rPr lang="tr-TR" dirty="0" err="1" smtClean="0"/>
              <a:t>and</a:t>
            </a:r>
            <a:r>
              <a:rPr lang="tr-TR" dirty="0" smtClean="0"/>
              <a:t> </a:t>
            </a:r>
            <a:r>
              <a:rPr lang="tr-TR" dirty="0" err="1" smtClean="0"/>
              <a:t>build</a:t>
            </a:r>
            <a:r>
              <a:rPr lang="tr-TR" dirty="0" smtClean="0"/>
              <a:t> </a:t>
            </a:r>
            <a:r>
              <a:rPr lang="tr-TR" dirty="0" err="1" smtClean="0"/>
              <a:t>credibility</a:t>
            </a:r>
            <a:r>
              <a:rPr lang="tr-TR" dirty="0" smtClean="0"/>
              <a:t>, </a:t>
            </a:r>
            <a:r>
              <a:rPr lang="tr-TR" dirty="0" err="1" smtClean="0"/>
              <a:t>such</a:t>
            </a:r>
            <a:r>
              <a:rPr lang="tr-TR" dirty="0" smtClean="0"/>
              <a:t> </a:t>
            </a:r>
            <a:r>
              <a:rPr lang="tr-TR" dirty="0" err="1" smtClean="0"/>
              <a:t>that</a:t>
            </a:r>
            <a:r>
              <a:rPr lang="tr-TR" dirty="0" smtClean="0"/>
              <a:t> </a:t>
            </a:r>
            <a:r>
              <a:rPr lang="tr-TR" dirty="0" err="1" smtClean="0"/>
              <a:t>professionals</a:t>
            </a:r>
            <a:r>
              <a:rPr lang="tr-TR" dirty="0" smtClean="0"/>
              <a:t> </a:t>
            </a:r>
            <a:r>
              <a:rPr lang="tr-TR" dirty="0" err="1" smtClean="0"/>
              <a:t>regard</a:t>
            </a:r>
            <a:r>
              <a:rPr lang="tr-TR" dirty="0" smtClean="0"/>
              <a:t> </a:t>
            </a:r>
            <a:r>
              <a:rPr lang="tr-TR" dirty="0" err="1" smtClean="0"/>
              <a:t>representatives</a:t>
            </a:r>
            <a:r>
              <a:rPr lang="tr-TR" dirty="0" smtClean="0"/>
              <a:t> as ‘</a:t>
            </a:r>
            <a:r>
              <a:rPr lang="tr-TR" dirty="0" err="1" smtClean="0"/>
              <a:t>their</a:t>
            </a:r>
            <a:r>
              <a:rPr lang="tr-TR" dirty="0" smtClean="0"/>
              <a:t> </a:t>
            </a:r>
            <a:r>
              <a:rPr lang="tr-TR" dirty="0" err="1" smtClean="0"/>
              <a:t>partners</a:t>
            </a:r>
            <a:r>
              <a:rPr lang="tr-TR" dirty="0" smtClean="0"/>
              <a:t>’. </a:t>
            </a:r>
            <a:br>
              <a:rPr lang="tr-TR" dirty="0" smtClean="0"/>
            </a:br>
            <a:r>
              <a:rPr lang="tr-TR" dirty="0" smtClean="0"/>
              <a:t/>
            </a:r>
            <a:br>
              <a:rPr lang="tr-TR" dirty="0" smtClean="0"/>
            </a:br>
            <a:r>
              <a:rPr lang="tr-TR" dirty="0" err="1" smtClean="0"/>
              <a:t>From</a:t>
            </a:r>
            <a:r>
              <a:rPr lang="tr-TR" dirty="0" smtClean="0"/>
              <a:t> </a:t>
            </a:r>
            <a:r>
              <a:rPr lang="tr-TR" dirty="0" err="1" smtClean="0"/>
              <a:t>the</a:t>
            </a:r>
            <a:r>
              <a:rPr lang="tr-TR" dirty="0" smtClean="0"/>
              <a:t> </a:t>
            </a:r>
            <a:r>
              <a:rPr lang="tr-TR" dirty="0" err="1" smtClean="0"/>
              <a:t>patient</a:t>
            </a:r>
            <a:r>
              <a:rPr lang="tr-TR" dirty="0" smtClean="0"/>
              <a:t> </a:t>
            </a:r>
            <a:r>
              <a:rPr lang="tr-TR" dirty="0" err="1" smtClean="0"/>
              <a:t>side</a:t>
            </a:r>
            <a:r>
              <a:rPr lang="tr-TR" dirty="0" smtClean="0"/>
              <a:t>, </a:t>
            </a:r>
            <a:r>
              <a:rPr lang="tr-TR" dirty="0" err="1" smtClean="0"/>
              <a:t>patients</a:t>
            </a:r>
            <a:r>
              <a:rPr lang="tr-TR" dirty="0" smtClean="0"/>
              <a:t> </a:t>
            </a:r>
            <a:r>
              <a:rPr lang="tr-TR" dirty="0" err="1" smtClean="0"/>
              <a:t>are</a:t>
            </a:r>
            <a:r>
              <a:rPr lang="tr-TR" dirty="0" smtClean="0"/>
              <a:t> </a:t>
            </a:r>
            <a:r>
              <a:rPr lang="tr-TR" dirty="0" err="1" smtClean="0"/>
              <a:t>informed</a:t>
            </a:r>
            <a:r>
              <a:rPr lang="tr-TR" dirty="0" smtClean="0"/>
              <a:t> </a:t>
            </a:r>
            <a:r>
              <a:rPr lang="tr-TR" dirty="0" err="1" smtClean="0"/>
              <a:t>that</a:t>
            </a:r>
            <a:r>
              <a:rPr lang="tr-TR" dirty="0" smtClean="0"/>
              <a:t> </a:t>
            </a:r>
            <a:r>
              <a:rPr lang="tr-TR" dirty="0" err="1" smtClean="0"/>
              <a:t>they</a:t>
            </a:r>
            <a:r>
              <a:rPr lang="tr-TR" dirty="0" smtClean="0"/>
              <a:t> </a:t>
            </a:r>
            <a:r>
              <a:rPr lang="tr-TR" dirty="0" err="1" smtClean="0"/>
              <a:t>have</a:t>
            </a:r>
            <a:r>
              <a:rPr lang="tr-TR" dirty="0" smtClean="0"/>
              <a:t> </a:t>
            </a:r>
            <a:r>
              <a:rPr lang="tr-TR" dirty="0" err="1" smtClean="0"/>
              <a:t>right</a:t>
            </a:r>
            <a:r>
              <a:rPr lang="tr-TR" dirty="0" smtClean="0"/>
              <a:t> </a:t>
            </a:r>
            <a:r>
              <a:rPr lang="tr-TR" dirty="0" err="1" smtClean="0"/>
              <a:t>to</a:t>
            </a:r>
            <a:r>
              <a:rPr lang="tr-TR" dirty="0" smtClean="0"/>
              <a:t> </a:t>
            </a:r>
            <a:r>
              <a:rPr lang="tr-TR" dirty="0" err="1" smtClean="0"/>
              <a:t>have</a:t>
            </a:r>
            <a:r>
              <a:rPr lang="tr-TR" dirty="0" smtClean="0"/>
              <a:t> a </a:t>
            </a:r>
            <a:r>
              <a:rPr lang="tr-TR" dirty="0" err="1" smtClean="0"/>
              <a:t>second</a:t>
            </a:r>
            <a:r>
              <a:rPr lang="tr-TR" dirty="0" smtClean="0"/>
              <a:t> </a:t>
            </a:r>
            <a:r>
              <a:rPr lang="tr-TR" dirty="0" err="1" smtClean="0"/>
              <a:t>opinion</a:t>
            </a:r>
            <a:r>
              <a:rPr lang="tr-TR" dirty="0" smtClean="0"/>
              <a:t>. </a:t>
            </a:r>
            <a:r>
              <a:rPr lang="tr-TR" dirty="0" err="1" smtClean="0"/>
              <a:t>It’s</a:t>
            </a:r>
            <a:r>
              <a:rPr lang="tr-TR" dirty="0" smtClean="0"/>
              <a:t> </a:t>
            </a:r>
            <a:r>
              <a:rPr lang="tr-TR" dirty="0" err="1" smtClean="0"/>
              <a:t>their</a:t>
            </a:r>
            <a:r>
              <a:rPr lang="tr-TR" dirty="0" smtClean="0"/>
              <a:t> life! </a:t>
            </a:r>
            <a:r>
              <a:rPr lang="tr-TR" dirty="0" err="1" smtClean="0"/>
              <a:t>They</a:t>
            </a:r>
            <a:r>
              <a:rPr lang="tr-TR" dirty="0" smtClean="0"/>
              <a:t> </a:t>
            </a:r>
            <a:r>
              <a:rPr lang="tr-TR" dirty="0" err="1" smtClean="0"/>
              <a:t>are</a:t>
            </a:r>
            <a:r>
              <a:rPr lang="tr-TR" dirty="0" smtClean="0"/>
              <a:t> </a:t>
            </a:r>
            <a:r>
              <a:rPr lang="tr-TR" dirty="0" err="1" smtClean="0"/>
              <a:t>the</a:t>
            </a:r>
            <a:r>
              <a:rPr lang="tr-TR" dirty="0" smtClean="0"/>
              <a:t> </a:t>
            </a:r>
            <a:r>
              <a:rPr lang="tr-TR" dirty="0" err="1" smtClean="0"/>
              <a:t>authority</a:t>
            </a:r>
            <a:r>
              <a:rPr lang="tr-TR" dirty="0"/>
              <a:t> </a:t>
            </a:r>
            <a:r>
              <a:rPr lang="tr-TR" dirty="0" smtClean="0"/>
              <a:t>on </a:t>
            </a:r>
            <a:r>
              <a:rPr lang="tr-TR" dirty="0" err="1" smtClean="0"/>
              <a:t>their</a:t>
            </a:r>
            <a:r>
              <a:rPr lang="tr-TR" dirty="0" smtClean="0"/>
              <a:t> life. </a:t>
            </a:r>
            <a:r>
              <a:rPr lang="tr-TR" dirty="0" err="1" smtClean="0"/>
              <a:t>The</a:t>
            </a:r>
            <a:r>
              <a:rPr lang="tr-TR" dirty="0" smtClean="0"/>
              <a:t> </a:t>
            </a:r>
            <a:r>
              <a:rPr lang="tr-TR" dirty="0" err="1" smtClean="0"/>
              <a:t>doctors</a:t>
            </a:r>
            <a:r>
              <a:rPr lang="tr-TR" dirty="0" smtClean="0"/>
              <a:t> </a:t>
            </a:r>
            <a:r>
              <a:rPr lang="tr-TR" dirty="0" err="1" smtClean="0"/>
              <a:t>are</a:t>
            </a:r>
            <a:r>
              <a:rPr lang="tr-TR" dirty="0" smtClean="0"/>
              <a:t> </a:t>
            </a:r>
            <a:r>
              <a:rPr lang="tr-TR" dirty="0" err="1" smtClean="0"/>
              <a:t>also</a:t>
            </a:r>
            <a:r>
              <a:rPr lang="tr-TR" dirty="0" smtClean="0"/>
              <a:t> </a:t>
            </a:r>
            <a:r>
              <a:rPr lang="tr-TR" dirty="0" err="1" smtClean="0"/>
              <a:t>reminded</a:t>
            </a:r>
            <a:r>
              <a:rPr lang="tr-TR" dirty="0" smtClean="0"/>
              <a:t> </a:t>
            </a:r>
            <a:r>
              <a:rPr lang="tr-TR" dirty="0" err="1" smtClean="0"/>
              <a:t>about</a:t>
            </a:r>
            <a:r>
              <a:rPr lang="tr-TR" dirty="0" smtClean="0"/>
              <a:t> </a:t>
            </a:r>
            <a:r>
              <a:rPr lang="tr-TR" dirty="0" err="1" smtClean="0"/>
              <a:t>this</a:t>
            </a:r>
            <a:r>
              <a:rPr lang="tr-TR" dirty="0" smtClean="0"/>
              <a:t> </a:t>
            </a:r>
            <a:r>
              <a:rPr lang="tr-TR" dirty="0" err="1" smtClean="0"/>
              <a:t>right</a:t>
            </a:r>
            <a:r>
              <a:rPr lang="tr-TR" dirty="0" smtClean="0"/>
              <a:t> </a:t>
            </a:r>
            <a:r>
              <a:rPr lang="tr-TR" dirty="0" err="1" smtClean="0"/>
              <a:t>by</a:t>
            </a:r>
            <a:r>
              <a:rPr lang="tr-TR" dirty="0" smtClean="0"/>
              <a:t> </a:t>
            </a:r>
            <a:r>
              <a:rPr lang="tr-TR" dirty="0" err="1" smtClean="0"/>
              <a:t>the</a:t>
            </a:r>
            <a:r>
              <a:rPr lang="tr-TR" dirty="0" smtClean="0"/>
              <a:t> </a:t>
            </a:r>
            <a:r>
              <a:rPr lang="tr-TR" dirty="0" err="1" smtClean="0"/>
              <a:t>patient</a:t>
            </a:r>
            <a:r>
              <a:rPr lang="tr-TR" dirty="0" smtClean="0"/>
              <a:t> </a:t>
            </a:r>
            <a:r>
              <a:rPr lang="tr-TR" dirty="0" err="1" smtClean="0"/>
              <a:t>representatives</a:t>
            </a:r>
            <a:r>
              <a:rPr lang="tr-TR" dirty="0" smtClean="0"/>
              <a:t>.</a:t>
            </a:r>
            <a:br>
              <a:rPr lang="tr-TR" dirty="0" smtClean="0"/>
            </a:br>
            <a:r>
              <a:rPr lang="tr-TR" dirty="0" smtClean="0"/>
              <a:t/>
            </a:r>
            <a:br>
              <a:rPr lang="tr-TR" dirty="0" smtClean="0"/>
            </a:b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10</a:t>
            </a:fld>
            <a:endParaRPr lang="en-GB"/>
          </a:p>
        </p:txBody>
      </p:sp>
    </p:spTree>
    <p:extLst>
      <p:ext uri="{BB962C8B-B14F-4D97-AF65-F5344CB8AC3E}">
        <p14:creationId xmlns:p14="http://schemas.microsoft.com/office/powerpoint/2010/main" val="735867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Turkish society is a close knit society. The good thing about this is that there’s always a social safety net.. </a:t>
            </a:r>
            <a:br>
              <a:rPr lang="en-GB" dirty="0" smtClean="0"/>
            </a:br>
            <a:r>
              <a:rPr lang="en-GB" dirty="0" smtClean="0"/>
              <a:t/>
            </a:r>
            <a:br>
              <a:rPr lang="en-GB" dirty="0" smtClean="0"/>
            </a:br>
            <a:r>
              <a:rPr lang="en-GB" dirty="0" smtClean="0"/>
              <a:t>The problem is that, hospice care is seen generally as a disgrace to the family, although the patient may have a better quality of life. </a:t>
            </a:r>
            <a:br>
              <a:rPr lang="en-GB" dirty="0" smtClean="0"/>
            </a:br>
            <a:endParaRPr lang="en-GB" dirty="0" smtClean="0"/>
          </a:p>
          <a:p>
            <a:r>
              <a:rPr lang="en-GB" dirty="0" smtClean="0"/>
              <a:t>The other aspect of collectivism is that, decisions are taken collectively and the burden is shared. The bad thing is that the patient often has little say on the decisions that impact their life. </a:t>
            </a:r>
            <a:br>
              <a:rPr lang="en-GB" dirty="0" smtClean="0"/>
            </a:br>
            <a:r>
              <a:rPr lang="en-GB" dirty="0" smtClean="0"/>
              <a:t/>
            </a:r>
            <a:br>
              <a:rPr lang="en-GB" dirty="0" smtClean="0"/>
            </a:br>
            <a:r>
              <a:rPr lang="en-GB" dirty="0" smtClean="0"/>
              <a:t>The remedy for this is to remind the patient is that it is their life and empower them. Talking with the family as patient org, as ‘a neutral third party’ also helps.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11</a:t>
            </a:fld>
            <a:endParaRPr lang="en-GB" dirty="0"/>
          </a:p>
        </p:txBody>
      </p:sp>
    </p:spTree>
    <p:extLst>
      <p:ext uri="{BB962C8B-B14F-4D97-AF65-F5344CB8AC3E}">
        <p14:creationId xmlns:p14="http://schemas.microsoft.com/office/powerpoint/2010/main" val="115440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Masculinity/</a:t>
            </a:r>
            <a:r>
              <a:rPr lang="en-GB" dirty="0" err="1" smtClean="0"/>
              <a:t>Femininty</a:t>
            </a:r>
            <a:r>
              <a:rPr lang="en-GB" dirty="0" smtClean="0"/>
              <a:t> manifests itself in doctor role. In one group we can have assertive, success oriented, risk taking individuals, in the other group we can have modest, caring, safe players. </a:t>
            </a:r>
            <a:br>
              <a:rPr lang="en-GB" dirty="0" smtClean="0"/>
            </a:br>
            <a:r>
              <a:rPr lang="en-GB" dirty="0" smtClean="0"/>
              <a:t/>
            </a:r>
            <a:br>
              <a:rPr lang="en-GB" dirty="0" smtClean="0"/>
            </a:br>
            <a:r>
              <a:rPr lang="en-GB" dirty="0" smtClean="0"/>
              <a:t>We have the both types in our society. What we advise is to know each type and use the proper type when needed. Patients may start with a modest and caring doctor, then switch to another type if their condition requires one.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12</a:t>
            </a:fld>
            <a:endParaRPr lang="en-GB"/>
          </a:p>
        </p:txBody>
      </p:sp>
    </p:spTree>
    <p:extLst>
      <p:ext uri="{BB962C8B-B14F-4D97-AF65-F5344CB8AC3E}">
        <p14:creationId xmlns:p14="http://schemas.microsoft.com/office/powerpoint/2010/main" val="3834554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societies which avoid uncertainty, there are rigid laws and roles. There is tolerance to change and activism is low. People choose stability over reforms. </a:t>
            </a:r>
          </a:p>
          <a:p>
            <a:endParaRPr lang="en-GB" dirty="0" smtClean="0"/>
          </a:p>
          <a:p>
            <a:r>
              <a:rPr lang="en-GB" dirty="0" smtClean="0"/>
              <a:t>It is hard to change the status quo in such societies. People are not interest in change, they are interested in finding their ways around. </a:t>
            </a:r>
          </a:p>
          <a:p>
            <a:endParaRPr lang="en-GB" dirty="0" smtClean="0"/>
          </a:p>
          <a:p>
            <a:r>
              <a:rPr lang="en-GB" dirty="0" smtClean="0"/>
              <a:t>Low activism is always a big problem in a patient organisation. People refrain from attending formal meetings or protests. Don’t rock the boat is the general motto. </a:t>
            </a:r>
          </a:p>
          <a:p>
            <a:endParaRPr lang="en-GB" dirty="0" smtClean="0"/>
          </a:p>
          <a:p>
            <a:r>
              <a:rPr lang="en-GB" dirty="0" smtClean="0"/>
              <a:t>One way to overcome is to use social media, informal groups and meetings. People feel much comfortable to meet with their peers without any formal label.</a:t>
            </a:r>
          </a:p>
          <a:p>
            <a:endParaRPr lang="en-GB" dirty="0" smtClean="0"/>
          </a:p>
          <a:p>
            <a:r>
              <a:rPr lang="en-GB" dirty="0" smtClean="0"/>
              <a:t>Since changing the status quo is difficult and long term, it is important to use the social ‘know how’ to get things done. There’s always a way to access a certain treatment. </a:t>
            </a:r>
            <a:br>
              <a:rPr lang="en-GB" dirty="0" smtClean="0"/>
            </a:br>
            <a:r>
              <a:rPr lang="en-GB" dirty="0" smtClean="0"/>
              <a:t/>
            </a:r>
            <a:br>
              <a:rPr lang="en-GB" dirty="0" smtClean="0"/>
            </a:br>
            <a:r>
              <a:rPr lang="en-GB" dirty="0" smtClean="0"/>
              <a:t>Within the patient organization, a flat, consensus based structure may not work. A leader oriented structure with chain of authority and command might be more suitable.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13</a:t>
            </a:fld>
            <a:endParaRPr lang="en-GB"/>
          </a:p>
        </p:txBody>
      </p:sp>
    </p:spTree>
    <p:extLst>
      <p:ext uri="{BB962C8B-B14F-4D97-AF65-F5344CB8AC3E}">
        <p14:creationId xmlns:p14="http://schemas.microsoft.com/office/powerpoint/2010/main" val="268043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 short term oriented society tradition is sacred. There’s an universal guideline for good and evil. The success and failure is due to luck and destiny rather than hard work or lack of effort. Science is not the only (best) source of knowledge, there’re other ways to obtain knowledge such as  tradition, revelation, intuition, experience.</a:t>
            </a:r>
          </a:p>
          <a:p>
            <a:r>
              <a:rPr lang="en-GB" dirty="0" smtClean="0"/>
              <a:t/>
            </a:r>
            <a:br>
              <a:rPr lang="en-GB" dirty="0" smtClean="0"/>
            </a:br>
            <a:r>
              <a:rPr lang="en-GB" dirty="0" smtClean="0"/>
              <a:t>In such societies, there’s scepticism towards modern medicine. It is bel</a:t>
            </a:r>
            <a:r>
              <a:rPr lang="tr-TR" dirty="0" err="1" smtClean="0"/>
              <a:t>ie</a:t>
            </a:r>
            <a:r>
              <a:rPr lang="en-GB" dirty="0" err="1" smtClean="0"/>
              <a:t>ved</a:t>
            </a:r>
            <a:r>
              <a:rPr lang="en-GB" dirty="0" smtClean="0"/>
              <a:t> that the cancer is a modern disease, and the ancestors didn’t have it, modern medicine cannot cure it. The cure might be in the nature. Therefore people often seek herbal treatments before or along with modern treatments.</a:t>
            </a:r>
            <a:br>
              <a:rPr lang="en-GB" dirty="0" smtClean="0"/>
            </a:br>
            <a:r>
              <a:rPr lang="en-GB" dirty="0" smtClean="0"/>
              <a:t/>
            </a:r>
            <a:br>
              <a:rPr lang="en-GB" dirty="0" smtClean="0"/>
            </a:br>
            <a:r>
              <a:rPr lang="en-GB" dirty="0" smtClean="0"/>
              <a:t>People believe in conspiracy theories about big evil pharma. Therefore it is very hard for a patient organization to collaborate or get private funding without risking their credibility. </a:t>
            </a:r>
            <a:br>
              <a:rPr lang="en-GB" dirty="0" smtClean="0"/>
            </a:br>
            <a:endParaRPr lang="en-GB" dirty="0" smtClean="0"/>
          </a:p>
          <a:p>
            <a:r>
              <a:rPr lang="en-GB" dirty="0" smtClean="0"/>
              <a:t>Remedies in short term oriented society could be to mix the patient and caregivers with ‘enlightened’ peers. Peers who are educated and whom they can trust as they are in the same boat. </a:t>
            </a:r>
            <a:br>
              <a:rPr lang="en-GB" dirty="0" smtClean="0"/>
            </a:br>
            <a:endParaRPr lang="en-GB" dirty="0" smtClean="0"/>
          </a:p>
          <a:p>
            <a:r>
              <a:rPr lang="en-GB" dirty="0" smtClean="0"/>
              <a:t>For a patient organization alternative ways for funding might be sought. One solution is to create a self-sufficient organization which generate income to finance activities while benefiting the community. Such ideas might include a low-cost accommodation facility for patients which can generate income for the organization while serving the patient community. </a:t>
            </a:r>
          </a:p>
        </p:txBody>
      </p:sp>
      <p:sp>
        <p:nvSpPr>
          <p:cNvPr id="4" name="Slide Number Placeholder 3"/>
          <p:cNvSpPr>
            <a:spLocks noGrp="1"/>
          </p:cNvSpPr>
          <p:nvPr>
            <p:ph type="sldNum" sz="quarter" idx="10"/>
          </p:nvPr>
        </p:nvSpPr>
        <p:spPr/>
        <p:txBody>
          <a:bodyPr/>
          <a:lstStyle/>
          <a:p>
            <a:fld id="{3B336F83-8893-4801-B8AC-E1499DC726BD}" type="slidenum">
              <a:rPr lang="en-GB" smtClean="0"/>
              <a:t>14</a:t>
            </a:fld>
            <a:endParaRPr lang="en-GB"/>
          </a:p>
        </p:txBody>
      </p:sp>
    </p:spTree>
    <p:extLst>
      <p:ext uri="{BB962C8B-B14F-4D97-AF65-F5344CB8AC3E}">
        <p14:creationId xmlns:p14="http://schemas.microsoft.com/office/powerpoint/2010/main" val="127017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Regardless of their scientific basis alternative therapies stay always actual in the patient and caregiver community. Forbidding or banning such treatments is ineffective as people would continue to try these methods. </a:t>
            </a:r>
            <a:br>
              <a:rPr lang="en-GB" dirty="0" smtClean="0"/>
            </a:br>
            <a:r>
              <a:rPr lang="en-GB" dirty="0" smtClean="0"/>
              <a:t/>
            </a:r>
            <a:br>
              <a:rPr lang="en-GB" dirty="0" smtClean="0"/>
            </a:br>
            <a:r>
              <a:rPr lang="en-GB" dirty="0" smtClean="0"/>
              <a:t>A better method would be to accept and regulate these treatments. One such step is taken recently by the Turkish government. A law has been passed to ‘license’ practitioners of certain methods such as ‘leeching’. This way these could be applied to patients more safely even if they are ineffective, but in the long term may change how the ‘alternative therapy’ market functions in patient’s benefit. (People would choose licensed medical professionals over unsafe practitioners)</a:t>
            </a:r>
          </a:p>
          <a:p>
            <a:endParaRPr lang="en-GB" dirty="0" smtClean="0"/>
          </a:p>
          <a:p>
            <a:r>
              <a:rPr lang="en-GB" dirty="0" smtClean="0"/>
              <a:t>We as a patient organisation use the guidelines laid down by Turkish Medical Oncology Assoc. This states that if an (alternative) treatment is safe and effective, it</a:t>
            </a:r>
            <a:r>
              <a:rPr lang="tr-TR" smtClean="0"/>
              <a:t>s</a:t>
            </a:r>
            <a:r>
              <a:rPr lang="en-GB" smtClean="0"/>
              <a:t> </a:t>
            </a:r>
            <a:r>
              <a:rPr lang="en-GB" dirty="0" smtClean="0"/>
              <a:t>use is encouraged but the patient is monitored. If the treatment is effective but unsafe patient is warned and monitored. If the treatment is safe but ineffective it is accepted and the patient is monitored. If the treatment is both unsafe and ineffective it’s use is discouraged.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15</a:t>
            </a:fld>
            <a:endParaRPr lang="en-GB"/>
          </a:p>
        </p:txBody>
      </p:sp>
    </p:spTree>
    <p:extLst>
      <p:ext uri="{BB962C8B-B14F-4D97-AF65-F5344CB8AC3E}">
        <p14:creationId xmlns:p14="http://schemas.microsoft.com/office/powerpoint/2010/main" val="188739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smtClean="0"/>
              <a:t>As </a:t>
            </a:r>
            <a:r>
              <a:rPr lang="tr-TR" dirty="0" err="1" smtClean="0"/>
              <a:t>we</a:t>
            </a:r>
            <a:r>
              <a:rPr lang="tr-TR" dirty="0" smtClean="0"/>
              <a:t> </a:t>
            </a:r>
            <a:r>
              <a:rPr lang="tr-TR" dirty="0" err="1" smtClean="0"/>
              <a:t>have</a:t>
            </a:r>
            <a:r>
              <a:rPr lang="tr-TR" dirty="0" smtClean="0"/>
              <a:t> </a:t>
            </a:r>
            <a:r>
              <a:rPr lang="tr-TR" dirty="0" err="1" smtClean="0"/>
              <a:t>seen</a:t>
            </a:r>
            <a:r>
              <a:rPr lang="tr-TR" dirty="0" smtClean="0"/>
              <a:t> </a:t>
            </a:r>
            <a:r>
              <a:rPr lang="tr-TR" dirty="0" err="1" smtClean="0"/>
              <a:t>cultures</a:t>
            </a:r>
            <a:r>
              <a:rPr lang="tr-TR" dirty="0" smtClean="0"/>
              <a:t> </a:t>
            </a:r>
            <a:r>
              <a:rPr lang="tr-TR" dirty="0" err="1" smtClean="0"/>
              <a:t>have</a:t>
            </a:r>
            <a:r>
              <a:rPr lang="tr-TR" dirty="0" smtClean="0"/>
              <a:t> </a:t>
            </a:r>
            <a:r>
              <a:rPr lang="tr-TR" dirty="0" err="1" smtClean="0"/>
              <a:t>both</a:t>
            </a:r>
            <a:r>
              <a:rPr lang="tr-TR" dirty="0" smtClean="0"/>
              <a:t> </a:t>
            </a:r>
            <a:r>
              <a:rPr lang="tr-TR" dirty="0" err="1" smtClean="0"/>
              <a:t>common</a:t>
            </a:r>
            <a:r>
              <a:rPr lang="tr-TR" dirty="0" smtClean="0"/>
              <a:t> </a:t>
            </a:r>
            <a:r>
              <a:rPr lang="tr-TR" dirty="0" err="1" smtClean="0"/>
              <a:t>and</a:t>
            </a:r>
            <a:r>
              <a:rPr lang="tr-TR" dirty="0" smtClean="0"/>
              <a:t> </a:t>
            </a:r>
            <a:r>
              <a:rPr lang="tr-TR" dirty="0" err="1" smtClean="0"/>
              <a:t>distinct</a:t>
            </a:r>
            <a:r>
              <a:rPr lang="tr-TR" dirty="0" smtClean="0"/>
              <a:t> </a:t>
            </a:r>
            <a:r>
              <a:rPr lang="tr-TR" dirty="0" err="1" smtClean="0"/>
              <a:t>characteristics</a:t>
            </a:r>
            <a:r>
              <a:rPr lang="tr-TR" dirty="0" smtClean="0"/>
              <a:t>. As </a:t>
            </a:r>
            <a:r>
              <a:rPr lang="tr-TR" dirty="0" err="1" smtClean="0"/>
              <a:t>the</a:t>
            </a:r>
            <a:r>
              <a:rPr lang="tr-TR" dirty="0" smtClean="0"/>
              <a:t> </a:t>
            </a:r>
            <a:r>
              <a:rPr lang="tr-TR" dirty="0" err="1" smtClean="0"/>
              <a:t>brain</a:t>
            </a:r>
            <a:r>
              <a:rPr lang="tr-TR" dirty="0" smtClean="0"/>
              <a:t> </a:t>
            </a:r>
            <a:r>
              <a:rPr lang="tr-TR" dirty="0" err="1" smtClean="0"/>
              <a:t>tumour</a:t>
            </a:r>
            <a:r>
              <a:rPr lang="tr-TR" dirty="0" smtClean="0"/>
              <a:t> </a:t>
            </a:r>
            <a:r>
              <a:rPr lang="tr-TR" dirty="0" err="1" smtClean="0"/>
              <a:t>community</a:t>
            </a:r>
            <a:r>
              <a:rPr lang="tr-TR" dirty="0" smtClean="0"/>
              <a:t> </a:t>
            </a:r>
            <a:r>
              <a:rPr lang="tr-TR" dirty="0" err="1" smtClean="0"/>
              <a:t>what</a:t>
            </a:r>
            <a:r>
              <a:rPr lang="tr-TR" dirty="0" smtClean="0"/>
              <a:t> </a:t>
            </a:r>
            <a:r>
              <a:rPr lang="tr-TR" dirty="0" err="1" smtClean="0"/>
              <a:t>we</a:t>
            </a:r>
            <a:r>
              <a:rPr lang="tr-TR" dirty="0" smtClean="0"/>
              <a:t> </a:t>
            </a:r>
            <a:r>
              <a:rPr lang="tr-TR" dirty="0" err="1" smtClean="0"/>
              <a:t>have</a:t>
            </a:r>
            <a:r>
              <a:rPr lang="tr-TR" dirty="0" smtClean="0"/>
              <a:t> in </a:t>
            </a:r>
            <a:r>
              <a:rPr lang="tr-TR" dirty="0" err="1" smtClean="0"/>
              <a:t>common</a:t>
            </a:r>
            <a:r>
              <a:rPr lang="tr-TR" dirty="0" smtClean="0"/>
              <a:t> </a:t>
            </a:r>
            <a:r>
              <a:rPr lang="tr-TR" dirty="0" err="1" smtClean="0"/>
              <a:t>constitutes</a:t>
            </a:r>
            <a:r>
              <a:rPr lang="tr-TR" dirty="0" smtClean="0"/>
              <a:t> </a:t>
            </a:r>
            <a:r>
              <a:rPr lang="tr-TR" dirty="0" err="1" smtClean="0"/>
              <a:t>our</a:t>
            </a:r>
            <a:r>
              <a:rPr lang="tr-TR" dirty="0" smtClean="0"/>
              <a:t> </a:t>
            </a:r>
            <a:r>
              <a:rPr lang="tr-TR" dirty="0" err="1" smtClean="0"/>
              <a:t>strength</a:t>
            </a:r>
            <a:r>
              <a:rPr lang="tr-TR" dirty="0" smtClean="0"/>
              <a:t> </a:t>
            </a:r>
            <a:r>
              <a:rPr lang="tr-TR" dirty="0" err="1" smtClean="0"/>
              <a:t>and</a:t>
            </a:r>
            <a:r>
              <a:rPr lang="tr-TR" dirty="0" smtClean="0"/>
              <a:t> </a:t>
            </a:r>
            <a:r>
              <a:rPr lang="tr-TR" dirty="0" err="1" smtClean="0"/>
              <a:t>the</a:t>
            </a:r>
            <a:r>
              <a:rPr lang="tr-TR" dirty="0" smtClean="0"/>
              <a:t> </a:t>
            </a:r>
            <a:r>
              <a:rPr lang="tr-TR" dirty="0" err="1" smtClean="0"/>
              <a:t>areas</a:t>
            </a:r>
            <a:r>
              <a:rPr lang="tr-TR" dirty="0" smtClean="0"/>
              <a:t> </a:t>
            </a:r>
            <a:r>
              <a:rPr lang="tr-TR" dirty="0" err="1" smtClean="0"/>
              <a:t>we</a:t>
            </a:r>
            <a:r>
              <a:rPr lang="tr-TR" dirty="0" smtClean="0"/>
              <a:t> </a:t>
            </a:r>
            <a:r>
              <a:rPr lang="tr-TR" dirty="0" err="1" smtClean="0"/>
              <a:t>differ</a:t>
            </a:r>
            <a:r>
              <a:rPr lang="tr-TR" dirty="0" smtClean="0"/>
              <a:t> is </a:t>
            </a:r>
            <a:r>
              <a:rPr lang="tr-TR" dirty="0" err="1" smtClean="0"/>
              <a:t>our</a:t>
            </a:r>
            <a:r>
              <a:rPr lang="tr-TR" dirty="0" smtClean="0"/>
              <a:t> </a:t>
            </a:r>
            <a:r>
              <a:rPr lang="tr-TR" dirty="0" err="1" smtClean="0"/>
              <a:t>richness</a:t>
            </a:r>
            <a:r>
              <a:rPr lang="tr-TR" dirty="0" smtClean="0"/>
              <a:t>. </a:t>
            </a:r>
            <a:endParaRPr lang="en-GB" dirty="0"/>
          </a:p>
        </p:txBody>
      </p:sp>
      <p:sp>
        <p:nvSpPr>
          <p:cNvPr id="4" name="Slide Number Placeholder 3"/>
          <p:cNvSpPr>
            <a:spLocks noGrp="1"/>
          </p:cNvSpPr>
          <p:nvPr>
            <p:ph type="sldNum" sz="quarter" idx="10"/>
          </p:nvPr>
        </p:nvSpPr>
        <p:spPr/>
        <p:txBody>
          <a:bodyPr/>
          <a:lstStyle/>
          <a:p>
            <a:fld id="{3B336F83-8893-4801-B8AC-E1499DC726BD}" type="slidenum">
              <a:rPr lang="en-GB" smtClean="0"/>
              <a:t>16</a:t>
            </a:fld>
            <a:endParaRPr lang="en-GB"/>
          </a:p>
        </p:txBody>
      </p:sp>
    </p:spTree>
    <p:extLst>
      <p:ext uri="{BB962C8B-B14F-4D97-AF65-F5344CB8AC3E}">
        <p14:creationId xmlns:p14="http://schemas.microsoft.com/office/powerpoint/2010/main" val="612939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2B4D46-1324-4016-9DA5-B29E6DAC281F}" type="datetimeFigureOut">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795221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2B4D46-1324-4016-9DA5-B29E6DAC281F}" type="datetimeFigureOut">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2208504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2B4D46-1324-4016-9DA5-B29E6DAC281F}" type="datetimeFigureOut">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3533931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2B4D46-1324-4016-9DA5-B29E6DAC281F}" type="datetimeFigureOut">
              <a:rPr lang="en-GB" smtClean="0"/>
              <a:t>30/10/2015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3428467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2B4D46-1324-4016-9DA5-B29E6DAC281F}" type="datetimeFigureOut">
              <a:rPr lang="en-GB" smtClean="0"/>
              <a:t>30/10/2015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2498625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2B4D46-1324-4016-9DA5-B29E6DAC281F}" type="datetimeFigureOut">
              <a:rPr lang="en-GB" smtClean="0"/>
              <a:t>30/10/2015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2803492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2B4D46-1324-4016-9DA5-B29E6DAC281F}" type="datetimeFigureOut">
              <a:rPr lang="en-GB" smtClean="0"/>
              <a:t>30/10/2015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1946694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2B4D46-1324-4016-9DA5-B29E6DAC281F}" type="datetimeFigureOut">
              <a:rPr lang="en-GB" smtClean="0"/>
              <a:t>30/10/2015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23923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2B4D46-1324-4016-9DA5-B29E6DAC281F}" type="datetimeFigureOut">
              <a:rPr lang="en-GB" smtClean="0"/>
              <a:t>30/10/2015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149629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2B4D46-1324-4016-9DA5-B29E6DAC281F}" type="datetimeFigureOut">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1892253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2B4D46-1324-4016-9DA5-B29E6DAC281F}" type="datetimeFigureOut">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CAEC3D-3485-450F-A4C5-3EFDA8EF4372}" type="slidenum">
              <a:rPr lang="en-GB" smtClean="0"/>
              <a:t>‹#›</a:t>
            </a:fld>
            <a:endParaRPr lang="en-GB"/>
          </a:p>
        </p:txBody>
      </p:sp>
    </p:spTree>
    <p:extLst>
      <p:ext uri="{BB962C8B-B14F-4D97-AF65-F5344CB8AC3E}">
        <p14:creationId xmlns:p14="http://schemas.microsoft.com/office/powerpoint/2010/main" val="3679634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2B4D46-1324-4016-9DA5-B29E6DAC281F}" type="datetimeFigureOut">
              <a:rPr lang="en-GB" smtClean="0"/>
              <a:t>30/10/2015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AEC3D-3485-450F-A4C5-3EFDA8EF4372}" type="slidenum">
              <a:rPr lang="en-GB" smtClean="0"/>
              <a:t>‹#›</a:t>
            </a:fld>
            <a:endParaRPr lang="en-GB"/>
          </a:p>
        </p:txBody>
      </p:sp>
    </p:spTree>
    <p:extLst>
      <p:ext uri="{BB962C8B-B14F-4D97-AF65-F5344CB8AC3E}">
        <p14:creationId xmlns:p14="http://schemas.microsoft.com/office/powerpoint/2010/main" val="1580640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10" Type="http://schemas.openxmlformats.org/officeDocument/2006/relationships/image" Target="../media/image13.jpg"/><Relationship Id="rId4" Type="http://schemas.openxmlformats.org/officeDocument/2006/relationships/image" Target="../media/image7.jpg"/><Relationship Id="rId9"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87" y="1257606"/>
            <a:ext cx="3905250" cy="3859918"/>
          </a:xfrm>
          <a:prstGeom prst="rect">
            <a:avLst/>
          </a:prstGeom>
        </p:spPr>
      </p:pic>
      <p:sp>
        <p:nvSpPr>
          <p:cNvPr id="2" name="Title 1"/>
          <p:cNvSpPr>
            <a:spLocks noGrp="1"/>
          </p:cNvSpPr>
          <p:nvPr>
            <p:ph type="ctrTitle"/>
          </p:nvPr>
        </p:nvSpPr>
        <p:spPr>
          <a:xfrm>
            <a:off x="4407237" y="1676365"/>
            <a:ext cx="7248144" cy="2387600"/>
          </a:xfrm>
        </p:spPr>
        <p:txBody>
          <a:bodyPr>
            <a:normAutofit fontScale="90000"/>
          </a:bodyPr>
          <a:lstStyle/>
          <a:p>
            <a:pPr algn="l"/>
            <a:r>
              <a:rPr lang="en-GB" b="1" dirty="0" smtClean="0"/>
              <a:t>East meets West: the challenge of brain tumour treatment in Turkey</a:t>
            </a:r>
            <a:endParaRPr lang="en-GB" dirty="0"/>
          </a:p>
        </p:txBody>
      </p:sp>
      <p:sp>
        <p:nvSpPr>
          <p:cNvPr id="3" name="Subtitle 2"/>
          <p:cNvSpPr>
            <a:spLocks noGrp="1"/>
          </p:cNvSpPr>
          <p:nvPr>
            <p:ph type="subTitle" idx="1"/>
          </p:nvPr>
        </p:nvSpPr>
        <p:spPr>
          <a:xfrm>
            <a:off x="4407237" y="4359779"/>
            <a:ext cx="6260592" cy="1515491"/>
          </a:xfrm>
        </p:spPr>
        <p:txBody>
          <a:bodyPr>
            <a:normAutofit/>
          </a:bodyPr>
          <a:lstStyle/>
          <a:p>
            <a:pPr algn="l"/>
            <a:r>
              <a:rPr lang="en-GB" sz="2800" dirty="0" smtClean="0"/>
              <a:t>Nihat Karaoglu</a:t>
            </a:r>
          </a:p>
          <a:p>
            <a:pPr algn="l"/>
            <a:r>
              <a:rPr lang="en-GB" sz="2800" dirty="0" smtClean="0"/>
              <a:t>Brain Tumour Patients and Caregivers’ Association, Turkey</a:t>
            </a:r>
            <a:endParaRPr lang="en-GB" sz="2800" dirty="0"/>
          </a:p>
        </p:txBody>
      </p:sp>
      <p:sp>
        <p:nvSpPr>
          <p:cNvPr id="4" name="TextBox 3"/>
          <p:cNvSpPr txBox="1"/>
          <p:nvPr/>
        </p:nvSpPr>
        <p:spPr>
          <a:xfrm>
            <a:off x="4407237" y="598252"/>
            <a:ext cx="6839620" cy="954107"/>
          </a:xfrm>
          <a:prstGeom prst="rect">
            <a:avLst/>
          </a:prstGeom>
          <a:noFill/>
        </p:spPr>
        <p:txBody>
          <a:bodyPr wrap="square" rtlCol="0">
            <a:spAutoFit/>
          </a:bodyPr>
          <a:lstStyle/>
          <a:p>
            <a:r>
              <a:rPr lang="en-GB" sz="2800" i="1" dirty="0" smtClean="0"/>
              <a:t>IBTA 2015, 2</a:t>
            </a:r>
            <a:r>
              <a:rPr lang="en-GB" sz="2800" i="1" baseline="30000" dirty="0" smtClean="0"/>
              <a:t>nd</a:t>
            </a:r>
            <a:r>
              <a:rPr lang="en-GB" sz="2800" i="1" dirty="0" smtClean="0"/>
              <a:t> World Summit</a:t>
            </a:r>
            <a:r>
              <a:rPr lang="en-GB" sz="2800" i="1" dirty="0"/>
              <a:t> </a:t>
            </a:r>
            <a:r>
              <a:rPr lang="en-GB" sz="2800" i="1" dirty="0" smtClean="0"/>
              <a:t>of Brain Tumour Patient Advocates</a:t>
            </a:r>
            <a:endParaRPr lang="en-GB" sz="2800" i="1" dirty="0"/>
          </a:p>
        </p:txBody>
      </p:sp>
    </p:spTree>
    <p:extLst>
      <p:ext uri="{BB962C8B-B14F-4D97-AF65-F5344CB8AC3E}">
        <p14:creationId xmlns:p14="http://schemas.microsoft.com/office/powerpoint/2010/main" val="282628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10783" b="10138"/>
          <a:stretch/>
        </p:blipFill>
        <p:spPr>
          <a:xfrm>
            <a:off x="255337" y="-16042"/>
            <a:ext cx="11603789" cy="6882064"/>
          </a:xfrm>
          <a:prstGeom prst="rect">
            <a:avLst/>
          </a:prstGeom>
        </p:spPr>
      </p:pic>
      <p:sp>
        <p:nvSpPr>
          <p:cNvPr id="5"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smtClean="0">
                <a:effectLst>
                  <a:outerShdw blurRad="38100" dist="38100" dir="2700000" algn="tl">
                    <a:srgbClr val="000000">
                      <a:alpha val="43137"/>
                    </a:srgbClr>
                  </a:outerShdw>
                </a:effectLst>
              </a:rPr>
              <a:t>Brain </a:t>
            </a:r>
            <a:r>
              <a:rPr lang="en-GB" dirty="0" smtClean="0">
                <a:effectLst>
                  <a:outerShdw blurRad="38100" dist="38100" dir="2700000" algn="tl">
                    <a:srgbClr val="000000">
                      <a:alpha val="43137"/>
                    </a:srgbClr>
                  </a:outerShdw>
                </a:effectLst>
              </a:rPr>
              <a:t>Tumour Patient &amp; Caregiver </a:t>
            </a:r>
            <a:r>
              <a:rPr lang="en-GB" dirty="0" err="1" smtClean="0">
                <a:effectLst>
                  <a:outerShdw blurRad="38100" dist="38100" dir="2700000" algn="tl">
                    <a:srgbClr val="000000">
                      <a:alpha val="43137"/>
                    </a:srgbClr>
                  </a:outerShdw>
                </a:effectLst>
              </a:rPr>
              <a:t>Assoc</a:t>
            </a:r>
            <a:r>
              <a:rPr lang="en-GB" dirty="0" smtClean="0">
                <a:effectLst>
                  <a:outerShdw blurRad="38100" dist="38100" dir="2700000" algn="tl">
                    <a:srgbClr val="000000">
                      <a:alpha val="43137"/>
                    </a:srgbClr>
                  </a:outerShdw>
                </a:effectLst>
              </a:rPr>
              <a:t>, Turkey</a:t>
            </a: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955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t="10783" b="10138"/>
          <a:stretch/>
        </p:blipFill>
        <p:spPr>
          <a:xfrm>
            <a:off x="255337" y="-16042"/>
            <a:ext cx="11603789" cy="6882064"/>
          </a:xfrm>
          <a:prstGeom prst="rect">
            <a:avLst/>
          </a:prstGeom>
        </p:spPr>
      </p:pic>
      <p:sp>
        <p:nvSpPr>
          <p:cNvPr id="5" name="Content Placeholder 2"/>
          <p:cNvSpPr txBox="1">
            <a:spLocks/>
          </p:cNvSpPr>
          <p:nvPr/>
        </p:nvSpPr>
        <p:spPr>
          <a:xfrm>
            <a:off x="838200" y="1780674"/>
            <a:ext cx="10515600" cy="4396289"/>
          </a:xfrm>
          <a:prstGeom prst="rect">
            <a:avLst/>
          </a:prstGeom>
          <a:solidFill>
            <a:schemeClr val="accent1">
              <a:lumMod val="40000"/>
              <a:lumOff val="60000"/>
              <a:alpha val="51000"/>
            </a:schemeClr>
          </a:solidFill>
          <a:effectLst>
            <a:glow rad="63500">
              <a:schemeClr val="accent2">
                <a:satMod val="175000"/>
                <a:alpha val="40000"/>
              </a:schemeClr>
            </a:glow>
          </a:effectLst>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effectLst>
                  <a:outerShdw blurRad="38100" dist="38100" dir="2700000" algn="tl">
                    <a:srgbClr val="000000">
                      <a:alpha val="43137"/>
                    </a:srgbClr>
                  </a:outerShdw>
                </a:effectLst>
              </a:rPr>
              <a:t>Initiative started in 2009</a:t>
            </a:r>
          </a:p>
          <a:p>
            <a:r>
              <a:rPr lang="en-GB" dirty="0" smtClean="0">
                <a:effectLst>
                  <a:outerShdw blurRad="38100" dist="38100" dir="2700000" algn="tl">
                    <a:srgbClr val="000000">
                      <a:alpha val="43137"/>
                    </a:srgbClr>
                  </a:outerShdw>
                </a:effectLst>
              </a:rPr>
              <a:t>More than 1000 members</a:t>
            </a:r>
          </a:p>
          <a:p>
            <a:r>
              <a:rPr lang="en-GB" dirty="0" smtClean="0">
                <a:effectLst>
                  <a:outerShdw blurRad="38100" dist="38100" dir="2700000" algn="tl">
                    <a:srgbClr val="000000">
                      <a:alpha val="43137"/>
                    </a:srgbClr>
                  </a:outerShdw>
                </a:effectLst>
              </a:rPr>
              <a:t>Active across the country </a:t>
            </a:r>
          </a:p>
          <a:p>
            <a:pPr marL="0" indent="0">
              <a:buFont typeface="Arial" panose="020B0604020202020204" pitchFamily="34" charset="0"/>
              <a:buNone/>
            </a:pPr>
            <a:r>
              <a:rPr lang="en-GB" dirty="0" smtClean="0">
                <a:effectLst>
                  <a:outerShdw blurRad="38100" dist="38100" dir="2700000" algn="tl">
                    <a:srgbClr val="000000">
                      <a:alpha val="43137"/>
                    </a:srgbClr>
                  </a:outerShdw>
                </a:effectLst>
              </a:rPr>
              <a:t>We;</a:t>
            </a:r>
          </a:p>
          <a:p>
            <a:r>
              <a:rPr lang="en-GB" dirty="0" smtClean="0">
                <a:effectLst>
                  <a:outerShdw blurRad="38100" dist="38100" dir="2700000" algn="tl">
                    <a:srgbClr val="000000">
                      <a:alpha val="43137"/>
                    </a:srgbClr>
                  </a:outerShdw>
                </a:effectLst>
              </a:rPr>
              <a:t>Inform &amp; Educate</a:t>
            </a:r>
          </a:p>
          <a:p>
            <a:r>
              <a:rPr lang="en-GB" dirty="0" smtClean="0">
                <a:effectLst>
                  <a:outerShdw blurRad="38100" dist="38100" dir="2700000" algn="tl">
                    <a:srgbClr val="000000">
                      <a:alpha val="43137"/>
                    </a:srgbClr>
                  </a:outerShdw>
                </a:effectLst>
              </a:rPr>
              <a:t>Support</a:t>
            </a:r>
          </a:p>
          <a:p>
            <a:r>
              <a:rPr lang="en-GB" dirty="0" smtClean="0">
                <a:effectLst>
                  <a:outerShdw blurRad="38100" dist="38100" dir="2700000" algn="tl">
                    <a:srgbClr val="000000">
                      <a:alpha val="43137"/>
                    </a:srgbClr>
                  </a:outerShdw>
                </a:effectLst>
              </a:rPr>
              <a:t>Advocacy</a:t>
            </a:r>
          </a:p>
          <a:p>
            <a:pPr marL="0" indent="0">
              <a:buFont typeface="Arial" panose="020B0604020202020204" pitchFamily="34" charset="0"/>
              <a:buNone/>
            </a:pPr>
            <a:endParaRPr lang="en-GB" dirty="0"/>
          </a:p>
        </p:txBody>
      </p:sp>
      <p:sp>
        <p:nvSpPr>
          <p:cNvPr id="6"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smtClean="0">
                <a:effectLst>
                  <a:outerShdw blurRad="38100" dist="38100" dir="2700000" algn="tl">
                    <a:srgbClr val="000000">
                      <a:alpha val="43137"/>
                    </a:srgbClr>
                  </a:outerShdw>
                </a:effectLst>
              </a:rPr>
              <a:t>Brain Tumour Patient &amp; Caregiver </a:t>
            </a:r>
            <a:r>
              <a:rPr lang="en-GB" dirty="0" err="1" smtClean="0">
                <a:effectLst>
                  <a:outerShdw blurRad="38100" dist="38100" dir="2700000" algn="tl">
                    <a:srgbClr val="000000">
                      <a:alpha val="43137"/>
                    </a:srgbClr>
                  </a:outerShdw>
                </a:effectLst>
              </a:rPr>
              <a:t>Assoc</a:t>
            </a:r>
            <a:r>
              <a:rPr lang="en-GB" dirty="0" smtClean="0">
                <a:effectLst>
                  <a:outerShdw blurRad="38100" dist="38100" dir="2700000" algn="tl">
                    <a:srgbClr val="000000">
                      <a:alpha val="43137"/>
                    </a:srgbClr>
                  </a:outerShdw>
                </a:effectLst>
              </a:rPr>
              <a:t>, Turkey</a:t>
            </a: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48935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3"/>
          <a:stretch>
            <a:fillRect/>
          </a:stretch>
        </p:blipFill>
        <p:spPr>
          <a:xfrm>
            <a:off x="-5650923" y="-228600"/>
            <a:ext cx="21549331" cy="12739649"/>
          </a:xfrm>
          <a:prstGeom prst="rect">
            <a:avLst/>
          </a:prstGeom>
        </p:spPr>
      </p:pic>
      <p:grpSp>
        <p:nvGrpSpPr>
          <p:cNvPr id="14" name="Group 13"/>
          <p:cNvGrpSpPr/>
          <p:nvPr/>
        </p:nvGrpSpPr>
        <p:grpSpPr>
          <a:xfrm>
            <a:off x="74946" y="48484"/>
            <a:ext cx="14221326" cy="6617368"/>
            <a:chOff x="74946" y="48484"/>
            <a:chExt cx="14221326" cy="6617368"/>
          </a:xfrm>
        </p:grpSpPr>
        <p:cxnSp>
          <p:nvCxnSpPr>
            <p:cNvPr id="8" name="Straight Connector 7"/>
            <p:cNvCxnSpPr/>
            <p:nvPr/>
          </p:nvCxnSpPr>
          <p:spPr>
            <a:xfrm>
              <a:off x="6954252" y="48484"/>
              <a:ext cx="0" cy="6617368"/>
            </a:xfrm>
            <a:prstGeom prst="lin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4946" y="3028922"/>
              <a:ext cx="14221326" cy="280919"/>
            </a:xfrm>
            <a:prstGeom prst="lin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6081462" y="2987836"/>
            <a:ext cx="2208295" cy="369332"/>
          </a:xfrm>
          <a:prstGeom prst="rect">
            <a:avLst/>
          </a:prstGeom>
          <a:noFill/>
        </p:spPr>
        <p:txBody>
          <a:bodyPr wrap="square" lIns="91440" tIns="45720" rIns="91440" bIns="45720">
            <a:spAutoFit/>
          </a:bodyPr>
          <a:lstStyle/>
          <a:p>
            <a:pPr algn="ctr"/>
            <a:r>
              <a:rPr lang="en-US" b="1" cap="none" spc="0" dirty="0" smtClean="0">
                <a:ln w="22225">
                  <a:solidFill>
                    <a:schemeClr val="bg2">
                      <a:lumMod val="25000"/>
                    </a:schemeClr>
                  </a:solidFill>
                  <a:prstDash val="solid"/>
                </a:ln>
                <a:solidFill>
                  <a:srgbClr val="FF0000"/>
                </a:solidFill>
                <a:effectLst/>
              </a:rPr>
              <a:t>TURKEY</a:t>
            </a:r>
            <a:endParaRPr lang="en-US" sz="4400" b="1" cap="none" spc="0" dirty="0">
              <a:ln w="22225">
                <a:solidFill>
                  <a:schemeClr val="bg2">
                    <a:lumMod val="25000"/>
                  </a:schemeClr>
                </a:solidFill>
                <a:prstDash val="solid"/>
              </a:ln>
              <a:solidFill>
                <a:srgbClr val="FF0000"/>
              </a:solidFill>
              <a:effectLst/>
            </a:endParaRPr>
          </a:p>
        </p:txBody>
      </p:sp>
    </p:spTree>
    <p:extLst>
      <p:ext uri="{BB962C8B-B14F-4D97-AF65-F5344CB8AC3E}">
        <p14:creationId xmlns:p14="http://schemas.microsoft.com/office/powerpoint/2010/main" val="68692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rotWithShape="1">
          <a:blip r:embed="rId3"/>
          <a:srcRect l="55236" t="23723" r="38234" b="69747"/>
          <a:stretch/>
        </p:blipFill>
        <p:spPr>
          <a:xfrm>
            <a:off x="0" y="0"/>
            <a:ext cx="12191999" cy="6825343"/>
          </a:xfrm>
          <a:prstGeom prst="rect">
            <a:avLst/>
          </a:prstGeom>
        </p:spPr>
      </p:pic>
      <p:cxnSp>
        <p:nvCxnSpPr>
          <p:cNvPr id="7" name="Straight Arrow Connector 6"/>
          <p:cNvCxnSpPr/>
          <p:nvPr/>
        </p:nvCxnSpPr>
        <p:spPr>
          <a:xfrm flipV="1">
            <a:off x="2190750" y="2454442"/>
            <a:ext cx="47124" cy="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305315" y="2896535"/>
            <a:ext cx="2143125" cy="769441"/>
          </a:xfrm>
          <a:prstGeom prst="rect">
            <a:avLst/>
          </a:prstGeom>
          <a:noFill/>
        </p:spPr>
        <p:txBody>
          <a:bodyPr wrap="square" lIns="91440" tIns="45720" rIns="91440" bIns="45720">
            <a:spAutoFit/>
          </a:bodyPr>
          <a:lstStyle/>
          <a:p>
            <a:pPr algn="ctr"/>
            <a:r>
              <a:rPr lang="en-US" sz="4400" b="1" cap="none" spc="0" dirty="0" smtClean="0">
                <a:ln w="22225">
                  <a:solidFill>
                    <a:schemeClr val="bg2">
                      <a:lumMod val="25000"/>
                    </a:schemeClr>
                  </a:solidFill>
                  <a:prstDash val="solid"/>
                </a:ln>
                <a:solidFill>
                  <a:srgbClr val="FF0000"/>
                </a:solidFill>
                <a:effectLst/>
              </a:rPr>
              <a:t>TURKEY</a:t>
            </a:r>
            <a:endParaRPr lang="en-US" sz="4400" b="1" cap="none" spc="0" dirty="0">
              <a:ln w="22225">
                <a:solidFill>
                  <a:schemeClr val="bg2">
                    <a:lumMod val="25000"/>
                  </a:schemeClr>
                </a:solidFill>
                <a:prstDash val="solid"/>
              </a:ln>
              <a:solidFill>
                <a:srgbClr val="FF0000"/>
              </a:solidFill>
              <a:effectLst/>
            </a:endParaRPr>
          </a:p>
        </p:txBody>
      </p:sp>
      <p:grpSp>
        <p:nvGrpSpPr>
          <p:cNvPr id="5" name="Group 4"/>
          <p:cNvGrpSpPr/>
          <p:nvPr/>
        </p:nvGrpSpPr>
        <p:grpSpPr>
          <a:xfrm>
            <a:off x="2245748" y="1220491"/>
            <a:ext cx="8262257" cy="4449674"/>
            <a:chOff x="1208314" y="856252"/>
            <a:chExt cx="8262257" cy="4449674"/>
          </a:xfrm>
        </p:grpSpPr>
        <p:cxnSp>
          <p:nvCxnSpPr>
            <p:cNvPr id="20" name="Straight Arrow Connector 19"/>
            <p:cNvCxnSpPr/>
            <p:nvPr/>
          </p:nvCxnSpPr>
          <p:spPr>
            <a:xfrm flipV="1">
              <a:off x="2190750" y="2454442"/>
              <a:ext cx="47124" cy="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208314" y="856252"/>
              <a:ext cx="8262257" cy="4449674"/>
            </a:xfrm>
            <a:prstGeom prst="rect">
              <a:avLst/>
            </a:prstGeom>
            <a:noFill/>
            <a:ln w="57150">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grpSp>
        <p:nvGrpSpPr>
          <p:cNvPr id="17" name="Group 16"/>
          <p:cNvGrpSpPr/>
          <p:nvPr/>
        </p:nvGrpSpPr>
        <p:grpSpPr>
          <a:xfrm>
            <a:off x="4187154" y="2454442"/>
            <a:ext cx="4379443" cy="2061657"/>
            <a:chOff x="3220310" y="2212687"/>
            <a:chExt cx="4379443" cy="2061657"/>
          </a:xfrm>
        </p:grpSpPr>
        <p:sp>
          <p:nvSpPr>
            <p:cNvPr id="18" name="TextBox 17"/>
            <p:cNvSpPr txBox="1"/>
            <p:nvPr/>
          </p:nvSpPr>
          <p:spPr>
            <a:xfrm>
              <a:off x="3325201" y="3351014"/>
              <a:ext cx="4274552" cy="923330"/>
            </a:xfrm>
            <a:prstGeom prst="rect">
              <a:avLst/>
            </a:prstGeom>
            <a:noFill/>
          </p:spPr>
          <p:txBody>
            <a:bodyPr wrap="square" rtlCol="0">
              <a:spAutoFit/>
            </a:bodyPr>
            <a:lstStyle/>
            <a:p>
              <a:pPr algn="ctr"/>
              <a:r>
                <a:rPr lang="en-GB" sz="2000" b="1" dirty="0" smtClean="0">
                  <a:latin typeface="Arial Rounded MT Bold" panose="020F0704030504030204" pitchFamily="34" charset="0"/>
                  <a:cs typeface="Aharoni" panose="02010803020104030203" pitchFamily="2" charset="-79"/>
                </a:rPr>
                <a:t>Speak Turkish</a:t>
              </a:r>
              <a:br>
                <a:rPr lang="en-GB" sz="2000" b="1" dirty="0" smtClean="0">
                  <a:latin typeface="Arial Rounded MT Bold" panose="020F0704030504030204" pitchFamily="34" charset="0"/>
                  <a:cs typeface="Aharoni" panose="02010803020104030203" pitchFamily="2" charset="-79"/>
                </a:rPr>
              </a:br>
              <a:r>
                <a:rPr lang="en-GB" b="1" dirty="0" smtClean="0">
                  <a:latin typeface="Arial Rounded MT Bold" panose="020F0704030504030204" pitchFamily="34" charset="0"/>
                  <a:cs typeface="Aharoni" panose="02010803020104030203" pitchFamily="2" charset="-79"/>
                </a:rPr>
                <a:t>Mostly Secular – Muslim</a:t>
              </a:r>
              <a:r>
                <a:rPr lang="en-GB" sz="2000" b="1" dirty="0" smtClean="0">
                  <a:latin typeface="Arial Rounded MT Bold" panose="020F0704030504030204" pitchFamily="34" charset="0"/>
                  <a:cs typeface="Aharoni" panose="02010803020104030203" pitchFamily="2" charset="-79"/>
                </a:rPr>
                <a:t/>
              </a:r>
              <a:br>
                <a:rPr lang="en-GB" sz="2000" b="1" dirty="0" smtClean="0">
                  <a:latin typeface="Arial Rounded MT Bold" panose="020F0704030504030204" pitchFamily="34" charset="0"/>
                  <a:cs typeface="Aharoni" panose="02010803020104030203" pitchFamily="2" charset="-79"/>
                </a:rPr>
              </a:br>
              <a:r>
                <a:rPr lang="en-GB" sz="1600" b="1" dirty="0" smtClean="0">
                  <a:latin typeface="Arial Rounded MT Bold" panose="020F0704030504030204" pitchFamily="34" charset="0"/>
                  <a:cs typeface="Aharoni" panose="02010803020104030203" pitchFamily="2" charset="-79"/>
                </a:rPr>
                <a:t>Christian – Jewish minority</a:t>
              </a:r>
              <a:endParaRPr lang="en-GB" sz="2000" b="1" dirty="0">
                <a:latin typeface="Arial Rounded MT Bold" panose="020F0704030504030204" pitchFamily="34" charset="0"/>
                <a:cs typeface="Aharoni" panose="02010803020104030203" pitchFamily="2" charset="-79"/>
              </a:endParaRPr>
            </a:p>
          </p:txBody>
        </p:sp>
        <p:sp>
          <p:nvSpPr>
            <p:cNvPr id="19" name="TextBox 18"/>
            <p:cNvSpPr txBox="1"/>
            <p:nvPr/>
          </p:nvSpPr>
          <p:spPr>
            <a:xfrm>
              <a:off x="3220310" y="2212687"/>
              <a:ext cx="4274552" cy="584775"/>
            </a:xfrm>
            <a:prstGeom prst="rect">
              <a:avLst/>
            </a:prstGeom>
            <a:noFill/>
          </p:spPr>
          <p:txBody>
            <a:bodyPr wrap="square" rtlCol="0">
              <a:spAutoFit/>
            </a:bodyPr>
            <a:lstStyle/>
            <a:p>
              <a:pPr algn="ctr"/>
              <a:r>
                <a:rPr lang="en-GB" sz="3200" b="1" dirty="0" smtClean="0">
                  <a:latin typeface="Arial Rounded MT Bold" panose="020F0704030504030204" pitchFamily="34" charset="0"/>
                  <a:cs typeface="Aharoni" panose="02010803020104030203" pitchFamily="2" charset="-79"/>
                </a:rPr>
                <a:t>78 million people</a:t>
              </a:r>
              <a:endParaRPr lang="en-GB" sz="3200" b="1" dirty="0">
                <a:latin typeface="Arial Rounded MT Bold" panose="020F0704030504030204" pitchFamily="34" charset="0"/>
                <a:cs typeface="Aharoni" panose="02010803020104030203" pitchFamily="2" charset="-79"/>
              </a:endParaRPr>
            </a:p>
          </p:txBody>
        </p:sp>
      </p:grpSp>
      <p:pic>
        <p:nvPicPr>
          <p:cNvPr id="12" name="Picture 2" descr="http://slatestarcodex.com/blog_images/istanbu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1703" y="1058779"/>
            <a:ext cx="9617657" cy="47878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4125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rotWithShape="1">
          <a:blip r:embed="rId3"/>
          <a:srcRect l="55236" t="23723" r="38234" b="69747"/>
          <a:stretch/>
        </p:blipFill>
        <p:spPr>
          <a:xfrm>
            <a:off x="0" y="0"/>
            <a:ext cx="12191999" cy="6825343"/>
          </a:xfrm>
          <a:prstGeom prst="rect">
            <a:avLst/>
          </a:prstGeom>
        </p:spPr>
      </p:pic>
      <p:cxnSp>
        <p:nvCxnSpPr>
          <p:cNvPr id="7" name="Straight Arrow Connector 6"/>
          <p:cNvCxnSpPr/>
          <p:nvPr/>
        </p:nvCxnSpPr>
        <p:spPr>
          <a:xfrm flipV="1">
            <a:off x="2190750" y="2454442"/>
            <a:ext cx="47124" cy="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305315" y="2896535"/>
            <a:ext cx="2143125" cy="769441"/>
          </a:xfrm>
          <a:prstGeom prst="rect">
            <a:avLst/>
          </a:prstGeom>
          <a:noFill/>
        </p:spPr>
        <p:txBody>
          <a:bodyPr wrap="square" lIns="91440" tIns="45720" rIns="91440" bIns="45720">
            <a:spAutoFit/>
          </a:bodyPr>
          <a:lstStyle/>
          <a:p>
            <a:pPr algn="ctr"/>
            <a:r>
              <a:rPr lang="en-US" sz="4400" b="1" cap="none" spc="0" dirty="0" smtClean="0">
                <a:ln w="22225">
                  <a:solidFill>
                    <a:schemeClr val="bg2">
                      <a:lumMod val="25000"/>
                    </a:schemeClr>
                  </a:solidFill>
                  <a:prstDash val="solid"/>
                </a:ln>
                <a:solidFill>
                  <a:srgbClr val="FF0000"/>
                </a:solidFill>
                <a:effectLst/>
              </a:rPr>
              <a:t>TURKEY</a:t>
            </a:r>
            <a:endParaRPr lang="en-US" sz="4400" b="1" cap="none" spc="0" dirty="0">
              <a:ln w="22225">
                <a:solidFill>
                  <a:schemeClr val="bg2">
                    <a:lumMod val="25000"/>
                  </a:schemeClr>
                </a:solidFill>
                <a:prstDash val="solid"/>
              </a:ln>
              <a:solidFill>
                <a:srgbClr val="FF0000"/>
              </a:solidFill>
              <a:effectLst/>
            </a:endParaRPr>
          </a:p>
        </p:txBody>
      </p:sp>
      <p:grpSp>
        <p:nvGrpSpPr>
          <p:cNvPr id="5" name="Group 4"/>
          <p:cNvGrpSpPr/>
          <p:nvPr/>
        </p:nvGrpSpPr>
        <p:grpSpPr>
          <a:xfrm>
            <a:off x="2245748" y="1220491"/>
            <a:ext cx="8262257" cy="4449674"/>
            <a:chOff x="1208314" y="856252"/>
            <a:chExt cx="8262257" cy="4449674"/>
          </a:xfrm>
        </p:grpSpPr>
        <p:cxnSp>
          <p:nvCxnSpPr>
            <p:cNvPr id="20" name="Straight Arrow Connector 19"/>
            <p:cNvCxnSpPr/>
            <p:nvPr/>
          </p:nvCxnSpPr>
          <p:spPr>
            <a:xfrm flipV="1">
              <a:off x="2190750" y="2454442"/>
              <a:ext cx="47124" cy="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208314" y="856252"/>
              <a:ext cx="8262257" cy="4449674"/>
            </a:xfrm>
            <a:prstGeom prst="rect">
              <a:avLst/>
            </a:prstGeom>
            <a:noFill/>
            <a:ln w="57150">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grpSp>
        <p:nvGrpSpPr>
          <p:cNvPr id="17" name="Group 16"/>
          <p:cNvGrpSpPr/>
          <p:nvPr/>
        </p:nvGrpSpPr>
        <p:grpSpPr>
          <a:xfrm>
            <a:off x="4187154" y="2454442"/>
            <a:ext cx="4379443" cy="2061657"/>
            <a:chOff x="3220310" y="2212687"/>
            <a:chExt cx="4379443" cy="2061657"/>
          </a:xfrm>
        </p:grpSpPr>
        <p:sp>
          <p:nvSpPr>
            <p:cNvPr id="18" name="TextBox 17"/>
            <p:cNvSpPr txBox="1"/>
            <p:nvPr/>
          </p:nvSpPr>
          <p:spPr>
            <a:xfrm>
              <a:off x="3325201" y="3351014"/>
              <a:ext cx="4274552" cy="923330"/>
            </a:xfrm>
            <a:prstGeom prst="rect">
              <a:avLst/>
            </a:prstGeom>
            <a:noFill/>
          </p:spPr>
          <p:txBody>
            <a:bodyPr wrap="square" rtlCol="0">
              <a:spAutoFit/>
            </a:bodyPr>
            <a:lstStyle/>
            <a:p>
              <a:pPr algn="ctr"/>
              <a:r>
                <a:rPr lang="en-GB" sz="2000" b="1" dirty="0" smtClean="0">
                  <a:latin typeface="Arial Rounded MT Bold" panose="020F0704030504030204" pitchFamily="34" charset="0"/>
                  <a:cs typeface="Aharoni" panose="02010803020104030203" pitchFamily="2" charset="-79"/>
                </a:rPr>
                <a:t>Speak Turkish</a:t>
              </a:r>
              <a:br>
                <a:rPr lang="en-GB" sz="2000" b="1" dirty="0" smtClean="0">
                  <a:latin typeface="Arial Rounded MT Bold" panose="020F0704030504030204" pitchFamily="34" charset="0"/>
                  <a:cs typeface="Aharoni" panose="02010803020104030203" pitchFamily="2" charset="-79"/>
                </a:rPr>
              </a:br>
              <a:r>
                <a:rPr lang="en-GB" b="1" dirty="0" smtClean="0">
                  <a:latin typeface="Arial Rounded MT Bold" panose="020F0704030504030204" pitchFamily="34" charset="0"/>
                  <a:cs typeface="Aharoni" panose="02010803020104030203" pitchFamily="2" charset="-79"/>
                </a:rPr>
                <a:t>Mostly Secular – Muslim</a:t>
              </a:r>
              <a:r>
                <a:rPr lang="en-GB" sz="2000" b="1" dirty="0" smtClean="0">
                  <a:latin typeface="Arial Rounded MT Bold" panose="020F0704030504030204" pitchFamily="34" charset="0"/>
                  <a:cs typeface="Aharoni" panose="02010803020104030203" pitchFamily="2" charset="-79"/>
                </a:rPr>
                <a:t/>
              </a:r>
              <a:br>
                <a:rPr lang="en-GB" sz="2000" b="1" dirty="0" smtClean="0">
                  <a:latin typeface="Arial Rounded MT Bold" panose="020F0704030504030204" pitchFamily="34" charset="0"/>
                  <a:cs typeface="Aharoni" panose="02010803020104030203" pitchFamily="2" charset="-79"/>
                </a:rPr>
              </a:br>
              <a:r>
                <a:rPr lang="en-GB" sz="1600" b="1" dirty="0" smtClean="0">
                  <a:latin typeface="Arial Rounded MT Bold" panose="020F0704030504030204" pitchFamily="34" charset="0"/>
                  <a:cs typeface="Aharoni" panose="02010803020104030203" pitchFamily="2" charset="-79"/>
                </a:rPr>
                <a:t>Christian – Jewish minority</a:t>
              </a:r>
              <a:endParaRPr lang="en-GB" sz="2000" b="1" dirty="0">
                <a:latin typeface="Arial Rounded MT Bold" panose="020F0704030504030204" pitchFamily="34" charset="0"/>
                <a:cs typeface="Aharoni" panose="02010803020104030203" pitchFamily="2" charset="-79"/>
              </a:endParaRPr>
            </a:p>
          </p:txBody>
        </p:sp>
        <p:sp>
          <p:nvSpPr>
            <p:cNvPr id="19" name="TextBox 18"/>
            <p:cNvSpPr txBox="1"/>
            <p:nvPr/>
          </p:nvSpPr>
          <p:spPr>
            <a:xfrm>
              <a:off x="3220310" y="2212687"/>
              <a:ext cx="4274552" cy="584775"/>
            </a:xfrm>
            <a:prstGeom prst="rect">
              <a:avLst/>
            </a:prstGeom>
            <a:noFill/>
          </p:spPr>
          <p:txBody>
            <a:bodyPr wrap="square" rtlCol="0">
              <a:spAutoFit/>
            </a:bodyPr>
            <a:lstStyle/>
            <a:p>
              <a:pPr algn="ctr"/>
              <a:r>
                <a:rPr lang="en-GB" sz="3200" b="1" dirty="0" smtClean="0">
                  <a:latin typeface="Arial Rounded MT Bold" panose="020F0704030504030204" pitchFamily="34" charset="0"/>
                  <a:cs typeface="Aharoni" panose="02010803020104030203" pitchFamily="2" charset="-79"/>
                </a:rPr>
                <a:t>78 million people</a:t>
              </a:r>
              <a:endParaRPr lang="en-GB" sz="3200" b="1" dirty="0">
                <a:latin typeface="Arial Rounded MT Bold" panose="020F0704030504030204" pitchFamily="34" charset="0"/>
                <a:cs typeface="Aharoni" panose="02010803020104030203" pitchFamily="2" charset="-79"/>
              </a:endParaRPr>
            </a:p>
          </p:txBody>
        </p:sp>
      </p:grpSp>
    </p:spTree>
    <p:extLst>
      <p:ext uri="{BB962C8B-B14F-4D97-AF65-F5344CB8AC3E}">
        <p14:creationId xmlns:p14="http://schemas.microsoft.com/office/powerpoint/2010/main" val="21642563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rotWithShape="1">
          <a:blip r:embed="rId3"/>
          <a:srcRect l="55236" t="23723" r="38234" b="69747"/>
          <a:stretch/>
        </p:blipFill>
        <p:spPr>
          <a:xfrm>
            <a:off x="0" y="0"/>
            <a:ext cx="12191999" cy="6825343"/>
          </a:xfrm>
          <a:prstGeom prst="rect">
            <a:avLst/>
          </a:prstGeom>
        </p:spPr>
      </p:pic>
      <p:cxnSp>
        <p:nvCxnSpPr>
          <p:cNvPr id="7" name="Straight Arrow Connector 6"/>
          <p:cNvCxnSpPr/>
          <p:nvPr/>
        </p:nvCxnSpPr>
        <p:spPr>
          <a:xfrm flipV="1">
            <a:off x="2190750" y="2454442"/>
            <a:ext cx="47124" cy="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305315" y="2896535"/>
            <a:ext cx="2143125" cy="769441"/>
          </a:xfrm>
          <a:prstGeom prst="rect">
            <a:avLst/>
          </a:prstGeom>
          <a:noFill/>
        </p:spPr>
        <p:txBody>
          <a:bodyPr wrap="square" lIns="91440" tIns="45720" rIns="91440" bIns="45720">
            <a:spAutoFit/>
          </a:bodyPr>
          <a:lstStyle/>
          <a:p>
            <a:pPr algn="ctr"/>
            <a:r>
              <a:rPr lang="en-US" sz="4400" b="1" cap="none" spc="0" dirty="0" smtClean="0">
                <a:ln w="22225">
                  <a:solidFill>
                    <a:schemeClr val="bg2">
                      <a:lumMod val="25000"/>
                    </a:schemeClr>
                  </a:solidFill>
                  <a:prstDash val="solid"/>
                </a:ln>
                <a:solidFill>
                  <a:srgbClr val="FF0000"/>
                </a:solidFill>
                <a:effectLst/>
              </a:rPr>
              <a:t>TURKEY</a:t>
            </a:r>
            <a:endParaRPr lang="en-US" sz="4400" b="1" cap="none" spc="0" dirty="0">
              <a:ln w="22225">
                <a:solidFill>
                  <a:schemeClr val="bg2">
                    <a:lumMod val="25000"/>
                  </a:schemeClr>
                </a:solidFill>
                <a:prstDash val="solid"/>
              </a:ln>
              <a:solidFill>
                <a:srgbClr val="FF0000"/>
              </a:solidFill>
              <a:effectLst/>
            </a:endParaRPr>
          </a:p>
        </p:txBody>
      </p:sp>
      <p:grpSp>
        <p:nvGrpSpPr>
          <p:cNvPr id="5" name="Group 4"/>
          <p:cNvGrpSpPr/>
          <p:nvPr/>
        </p:nvGrpSpPr>
        <p:grpSpPr>
          <a:xfrm>
            <a:off x="2245748" y="1220491"/>
            <a:ext cx="8262257" cy="4449674"/>
            <a:chOff x="1208314" y="856252"/>
            <a:chExt cx="8262257" cy="4449674"/>
          </a:xfrm>
        </p:grpSpPr>
        <p:cxnSp>
          <p:nvCxnSpPr>
            <p:cNvPr id="20" name="Straight Arrow Connector 19"/>
            <p:cNvCxnSpPr/>
            <p:nvPr/>
          </p:nvCxnSpPr>
          <p:spPr>
            <a:xfrm flipV="1">
              <a:off x="2190750" y="2454442"/>
              <a:ext cx="47124" cy="506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208314" y="856252"/>
              <a:ext cx="8262257" cy="4449674"/>
            </a:xfrm>
            <a:prstGeom prst="rect">
              <a:avLst/>
            </a:prstGeom>
            <a:noFill/>
            <a:ln w="57150">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grpSp>
        <p:nvGrpSpPr>
          <p:cNvPr id="17" name="Group 16"/>
          <p:cNvGrpSpPr/>
          <p:nvPr/>
        </p:nvGrpSpPr>
        <p:grpSpPr>
          <a:xfrm>
            <a:off x="2190751" y="2454442"/>
            <a:ext cx="8317254" cy="3015762"/>
            <a:chOff x="1223907" y="2212687"/>
            <a:chExt cx="8317254" cy="3015762"/>
          </a:xfrm>
        </p:grpSpPr>
        <p:sp>
          <p:nvSpPr>
            <p:cNvPr id="18" name="TextBox 17"/>
            <p:cNvSpPr txBox="1"/>
            <p:nvPr/>
          </p:nvSpPr>
          <p:spPr>
            <a:xfrm>
              <a:off x="1223907" y="3351012"/>
              <a:ext cx="8317254" cy="1877437"/>
            </a:xfrm>
            <a:prstGeom prst="rect">
              <a:avLst/>
            </a:prstGeom>
            <a:noFill/>
          </p:spPr>
          <p:txBody>
            <a:bodyPr wrap="square" rtlCol="0">
              <a:spAutoFit/>
            </a:bodyPr>
            <a:lstStyle/>
            <a:p>
              <a:pPr algn="ctr"/>
              <a:r>
                <a:rPr lang="en-GB" sz="3200" b="1" dirty="0" smtClean="0">
                  <a:latin typeface="Arial Rounded MT Bold" panose="020F0704030504030204" pitchFamily="34" charset="0"/>
                  <a:cs typeface="Aharoni" panose="02010803020104030203" pitchFamily="2" charset="-79"/>
                </a:rPr>
                <a:t>4000 newly diagnosed</a:t>
              </a:r>
              <a:r>
                <a:rPr lang="en-GB" sz="3600" b="1" dirty="0" smtClean="0">
                  <a:latin typeface="Arial Rounded MT Bold" panose="020F0704030504030204" pitchFamily="34" charset="0"/>
                  <a:cs typeface="Aharoni" panose="02010803020104030203" pitchFamily="2" charset="-79"/>
                </a:rPr>
                <a:t/>
              </a:r>
              <a:br>
                <a:rPr lang="en-GB" sz="3600" b="1" dirty="0" smtClean="0">
                  <a:latin typeface="Arial Rounded MT Bold" panose="020F0704030504030204" pitchFamily="34" charset="0"/>
                  <a:cs typeface="Aharoni" panose="02010803020104030203" pitchFamily="2" charset="-79"/>
                </a:rPr>
              </a:br>
              <a:r>
                <a:rPr lang="en-GB" sz="4000" b="1" dirty="0" smtClean="0">
                  <a:latin typeface="Arial Rounded MT Bold" panose="020F0704030504030204" pitchFamily="34" charset="0"/>
                  <a:cs typeface="Aharoni" panose="02010803020104030203" pitchFamily="2" charset="-79"/>
                </a:rPr>
                <a:t>15,000 PNS Patients</a:t>
              </a:r>
              <a:r>
                <a:rPr lang="en-GB" sz="4400" b="1" dirty="0" smtClean="0">
                  <a:latin typeface="Arial Rounded MT Bold" panose="020F0704030504030204" pitchFamily="34" charset="0"/>
                  <a:cs typeface="Aharoni" panose="02010803020104030203" pitchFamily="2" charset="-79"/>
                </a:rPr>
                <a:t/>
              </a:r>
              <a:br>
                <a:rPr lang="en-GB" sz="4400" b="1" dirty="0" smtClean="0">
                  <a:latin typeface="Arial Rounded MT Bold" panose="020F0704030504030204" pitchFamily="34" charset="0"/>
                  <a:cs typeface="Aharoni" panose="02010803020104030203" pitchFamily="2" charset="-79"/>
                </a:rPr>
              </a:br>
              <a:r>
                <a:rPr lang="en-GB" sz="4400" b="1" dirty="0" smtClean="0">
                  <a:latin typeface="Arial Rounded MT Bold" panose="020F0704030504030204" pitchFamily="34" charset="0"/>
                  <a:cs typeface="Aharoni" panose="02010803020104030203" pitchFamily="2" charset="-79"/>
                </a:rPr>
                <a:t>200,000 people affected</a:t>
              </a:r>
              <a:endParaRPr lang="en-GB" sz="4400" b="1" dirty="0">
                <a:latin typeface="Arial Rounded MT Bold" panose="020F0704030504030204" pitchFamily="34" charset="0"/>
                <a:cs typeface="Aharoni" panose="02010803020104030203" pitchFamily="2" charset="-79"/>
              </a:endParaRPr>
            </a:p>
          </p:txBody>
        </p:sp>
        <p:sp>
          <p:nvSpPr>
            <p:cNvPr id="19" name="TextBox 18"/>
            <p:cNvSpPr txBox="1"/>
            <p:nvPr/>
          </p:nvSpPr>
          <p:spPr>
            <a:xfrm>
              <a:off x="3220310" y="2212687"/>
              <a:ext cx="4274552" cy="584775"/>
            </a:xfrm>
            <a:prstGeom prst="rect">
              <a:avLst/>
            </a:prstGeom>
            <a:noFill/>
          </p:spPr>
          <p:txBody>
            <a:bodyPr wrap="square" rtlCol="0">
              <a:spAutoFit/>
            </a:bodyPr>
            <a:lstStyle/>
            <a:p>
              <a:pPr algn="ctr"/>
              <a:r>
                <a:rPr lang="en-GB" sz="3200" b="1" dirty="0" smtClean="0">
                  <a:latin typeface="Arial Rounded MT Bold" panose="020F0704030504030204" pitchFamily="34" charset="0"/>
                  <a:cs typeface="Aharoni" panose="02010803020104030203" pitchFamily="2" charset="-79"/>
                </a:rPr>
                <a:t>78 million people</a:t>
              </a:r>
              <a:endParaRPr lang="en-GB" sz="3200" b="1" dirty="0">
                <a:latin typeface="Arial Rounded MT Bold" panose="020F0704030504030204" pitchFamily="34" charset="0"/>
                <a:cs typeface="Aharoni" panose="02010803020104030203" pitchFamily="2" charset="-79"/>
              </a:endParaRPr>
            </a:p>
          </p:txBody>
        </p:sp>
      </p:grpSp>
    </p:spTree>
    <p:extLst>
      <p:ext uri="{BB962C8B-B14F-4D97-AF65-F5344CB8AC3E}">
        <p14:creationId xmlns:p14="http://schemas.microsoft.com/office/powerpoint/2010/main" val="788039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1494" y="0"/>
            <a:ext cx="9192125" cy="6894093"/>
          </a:xfrm>
        </p:spPr>
      </p:pic>
      <p:sp>
        <p:nvSpPr>
          <p:cNvPr id="2" name="Title 1"/>
          <p:cNvSpPr>
            <a:spLocks noGrp="1"/>
          </p:cNvSpPr>
          <p:nvPr>
            <p:ph type="title"/>
          </p:nvPr>
        </p:nvSpPr>
        <p:spPr/>
        <p:txBody>
          <a:bodyPr/>
          <a:lstStyle/>
          <a:p>
            <a:pPr algn="ctr"/>
            <a:r>
              <a:rPr lang="en-GB" dirty="0" smtClean="0">
                <a:effectLst>
                  <a:outerShdw blurRad="38100" dist="38100" dir="2700000" algn="tl">
                    <a:srgbClr val="000000">
                      <a:alpha val="43137"/>
                    </a:srgbClr>
                  </a:outerShdw>
                </a:effectLst>
              </a:rPr>
              <a:t>East Meets &amp; West</a:t>
            </a:r>
            <a:endParaRPr lang="en-GB" dirty="0">
              <a:effectLst>
                <a:outerShdw blurRad="38100" dist="38100" dir="2700000" algn="tl">
                  <a:srgbClr val="000000">
                    <a:alpha val="43137"/>
                  </a:srgbClr>
                </a:outerShdw>
              </a:effectLst>
            </a:endParaRPr>
          </a:p>
        </p:txBody>
      </p:sp>
      <p:sp>
        <p:nvSpPr>
          <p:cNvPr id="5" name="Title 1"/>
          <p:cNvSpPr txBox="1">
            <a:spLocks/>
          </p:cNvSpPr>
          <p:nvPr/>
        </p:nvSpPr>
        <p:spPr>
          <a:xfrm>
            <a:off x="838200" y="212148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smtClean="0">
                <a:solidFill>
                  <a:srgbClr val="FF0000"/>
                </a:solidFill>
                <a:effectLst>
                  <a:outerShdw blurRad="38100" dist="38100" dir="2700000" algn="tl">
                    <a:srgbClr val="000000">
                      <a:alpha val="43137"/>
                    </a:srgbClr>
                  </a:outerShdw>
                </a:effectLst>
              </a:rPr>
              <a:t>We have the mix!</a:t>
            </a:r>
            <a:endParaRPr lang="en-GB"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3761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East Meets West: Cultural Dimensions*</a:t>
            </a:r>
            <a:endParaRPr lang="en-GB" dirty="0"/>
          </a:p>
        </p:txBody>
      </p:sp>
      <p:sp>
        <p:nvSpPr>
          <p:cNvPr id="3" name="Content Placeholder 2"/>
          <p:cNvSpPr>
            <a:spLocks noGrp="1"/>
          </p:cNvSpPr>
          <p:nvPr>
            <p:ph idx="1"/>
          </p:nvPr>
        </p:nvSpPr>
        <p:spPr/>
        <p:txBody>
          <a:bodyPr>
            <a:normAutofit/>
          </a:bodyPr>
          <a:lstStyle/>
          <a:p>
            <a:r>
              <a:rPr lang="en-GB" dirty="0" smtClean="0"/>
              <a:t>Tool for describing national cultures</a:t>
            </a:r>
          </a:p>
          <a:p>
            <a:pPr lvl="1"/>
            <a:r>
              <a:rPr lang="en-GB" dirty="0" smtClean="0"/>
              <a:t>Power distance</a:t>
            </a:r>
          </a:p>
          <a:p>
            <a:pPr lvl="1"/>
            <a:r>
              <a:rPr lang="en-GB" dirty="0" smtClean="0"/>
              <a:t>Individualism </a:t>
            </a:r>
            <a:r>
              <a:rPr lang="en-GB" dirty="0" err="1" smtClean="0"/>
              <a:t>vs</a:t>
            </a:r>
            <a:r>
              <a:rPr lang="en-GB" dirty="0" smtClean="0"/>
              <a:t> Collectivism </a:t>
            </a:r>
          </a:p>
          <a:p>
            <a:pPr lvl="1"/>
            <a:r>
              <a:rPr lang="en-GB" dirty="0" smtClean="0"/>
              <a:t>Masculinity </a:t>
            </a:r>
            <a:r>
              <a:rPr lang="en-GB" dirty="0" err="1" smtClean="0"/>
              <a:t>vs</a:t>
            </a:r>
            <a:r>
              <a:rPr lang="en-GB" dirty="0" smtClean="0"/>
              <a:t> Femininity</a:t>
            </a:r>
          </a:p>
          <a:p>
            <a:pPr lvl="1"/>
            <a:r>
              <a:rPr lang="en-GB" dirty="0" smtClean="0"/>
              <a:t>Uncertainty avoidance </a:t>
            </a:r>
          </a:p>
          <a:p>
            <a:pPr lvl="1"/>
            <a:r>
              <a:rPr lang="en-GB" dirty="0" smtClean="0"/>
              <a:t>Long-term orientation </a:t>
            </a:r>
            <a:r>
              <a:rPr lang="en-GB" dirty="0" err="1" smtClean="0"/>
              <a:t>vs</a:t>
            </a:r>
            <a:r>
              <a:rPr lang="en-GB" dirty="0" smtClean="0"/>
              <a:t> short-term orientation</a:t>
            </a:r>
          </a:p>
          <a:p>
            <a:pPr lvl="1"/>
            <a:r>
              <a:rPr lang="en-GB" dirty="0" smtClean="0"/>
              <a:t>Indulgence </a:t>
            </a:r>
            <a:r>
              <a:rPr lang="en-GB" dirty="0" err="1" smtClean="0"/>
              <a:t>vs</a:t>
            </a:r>
            <a:r>
              <a:rPr lang="en-GB" dirty="0" smtClean="0"/>
              <a:t> Restraint</a:t>
            </a:r>
          </a:p>
          <a:p>
            <a:pPr lvl="3"/>
            <a:endParaRPr lang="en-GB" dirty="0"/>
          </a:p>
        </p:txBody>
      </p:sp>
      <p:sp>
        <p:nvSpPr>
          <p:cNvPr id="4" name="TextBox 3"/>
          <p:cNvSpPr txBox="1"/>
          <p:nvPr/>
        </p:nvSpPr>
        <p:spPr>
          <a:xfrm>
            <a:off x="1427748" y="5646821"/>
            <a:ext cx="7628114" cy="369332"/>
          </a:xfrm>
          <a:prstGeom prst="rect">
            <a:avLst/>
          </a:prstGeom>
          <a:noFill/>
        </p:spPr>
        <p:txBody>
          <a:bodyPr wrap="none" rtlCol="0">
            <a:spAutoFit/>
          </a:bodyPr>
          <a:lstStyle/>
          <a:p>
            <a:r>
              <a:rPr lang="en-GB" i="1" dirty="0" smtClean="0"/>
              <a:t>*Geert </a:t>
            </a:r>
            <a:r>
              <a:rPr lang="en-GB" i="1" dirty="0" err="1" smtClean="0"/>
              <a:t>Hofstede</a:t>
            </a:r>
            <a:r>
              <a:rPr lang="en-GB" i="1" dirty="0" smtClean="0"/>
              <a:t>, 1973-2010 research based on 120’000 people in 93 countries</a:t>
            </a:r>
            <a:endParaRPr lang="en-GB" i="1" dirty="0"/>
          </a:p>
        </p:txBody>
      </p:sp>
    </p:spTree>
    <p:extLst>
      <p:ext uri="{BB962C8B-B14F-4D97-AF65-F5344CB8AC3E}">
        <p14:creationId xmlns:p14="http://schemas.microsoft.com/office/powerpoint/2010/main" val="36253411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East Meets West: Power distance</a:t>
            </a:r>
            <a:endParaRPr lang="en-GB" dirty="0"/>
          </a:p>
        </p:txBody>
      </p:sp>
      <p:sp>
        <p:nvSpPr>
          <p:cNvPr id="3" name="Content Placeholder 2"/>
          <p:cNvSpPr>
            <a:spLocks noGrp="1"/>
          </p:cNvSpPr>
          <p:nvPr>
            <p:ph idx="1"/>
          </p:nvPr>
        </p:nvSpPr>
        <p:spPr/>
        <p:txBody>
          <a:bodyPr>
            <a:normAutofit/>
          </a:bodyPr>
          <a:lstStyle/>
          <a:p>
            <a:r>
              <a:rPr lang="en-GB" dirty="0" smtClean="0"/>
              <a:t>Doctor is a supreme being </a:t>
            </a:r>
            <a:r>
              <a:rPr lang="en-GB" dirty="0" err="1" smtClean="0"/>
              <a:t>vs</a:t>
            </a:r>
            <a:r>
              <a:rPr lang="en-GB" dirty="0" smtClean="0"/>
              <a:t> a peer with knowledge to help</a:t>
            </a:r>
          </a:p>
          <a:p>
            <a:pPr lvl="1"/>
            <a:r>
              <a:rPr lang="en-GB" dirty="0" smtClean="0"/>
              <a:t>Patient cannot express him/herself well</a:t>
            </a:r>
            <a:br>
              <a:rPr lang="en-GB" dirty="0" smtClean="0"/>
            </a:br>
            <a:r>
              <a:rPr lang="en-GB" dirty="0" smtClean="0"/>
              <a:t>Not many questions asked. </a:t>
            </a:r>
          </a:p>
          <a:p>
            <a:pPr lvl="1"/>
            <a:r>
              <a:rPr lang="en-GB" dirty="0" smtClean="0"/>
              <a:t>Seeking 2</a:t>
            </a:r>
            <a:r>
              <a:rPr lang="en-GB" baseline="30000" dirty="0" smtClean="0"/>
              <a:t>nd</a:t>
            </a:r>
            <a:r>
              <a:rPr lang="en-GB" dirty="0" smtClean="0"/>
              <a:t> opinion is a problem</a:t>
            </a:r>
            <a:br>
              <a:rPr lang="en-GB" dirty="0" smtClean="0"/>
            </a:br>
            <a:r>
              <a:rPr lang="en-GB" dirty="0" smtClean="0"/>
              <a:t>What if the doctor gets angry because his authority is questioned?</a:t>
            </a:r>
          </a:p>
          <a:p>
            <a:r>
              <a:rPr lang="en-GB" b="1" dirty="0" smtClean="0"/>
              <a:t>Remedies</a:t>
            </a:r>
            <a:r>
              <a:rPr lang="en-GB" dirty="0" smtClean="0"/>
              <a:t>: </a:t>
            </a:r>
          </a:p>
          <a:p>
            <a:pPr lvl="1"/>
            <a:r>
              <a:rPr lang="en-GB" dirty="0" smtClean="0"/>
              <a:t>Patient reps; Attend conferences, talk to docs, build credibility</a:t>
            </a:r>
          </a:p>
          <a:p>
            <a:pPr lvl="1"/>
            <a:r>
              <a:rPr lang="en-GB" dirty="0" smtClean="0"/>
              <a:t>Inform patients; It is their life choice, they have the right!</a:t>
            </a:r>
          </a:p>
          <a:p>
            <a:pPr lvl="1"/>
            <a:r>
              <a:rPr lang="en-GB" dirty="0" smtClean="0"/>
              <a:t>Inform docs; What they don’t know, they cannot control.</a:t>
            </a:r>
          </a:p>
          <a:p>
            <a:endParaRPr lang="en-GB" dirty="0" smtClean="0"/>
          </a:p>
          <a:p>
            <a:pPr lvl="2"/>
            <a:endParaRPr lang="en-GB" dirty="0"/>
          </a:p>
        </p:txBody>
      </p:sp>
    </p:spTree>
    <p:extLst>
      <p:ext uri="{BB962C8B-B14F-4D97-AF65-F5344CB8AC3E}">
        <p14:creationId xmlns:p14="http://schemas.microsoft.com/office/powerpoint/2010/main" val="640093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East Meets West: Individualism/Collectivism</a:t>
            </a:r>
          </a:p>
        </p:txBody>
      </p:sp>
      <p:sp>
        <p:nvSpPr>
          <p:cNvPr id="3" name="Content Placeholder 2"/>
          <p:cNvSpPr>
            <a:spLocks noGrp="1"/>
          </p:cNvSpPr>
          <p:nvPr>
            <p:ph idx="1"/>
          </p:nvPr>
        </p:nvSpPr>
        <p:spPr/>
        <p:txBody>
          <a:bodyPr>
            <a:normAutofit/>
          </a:bodyPr>
          <a:lstStyle/>
          <a:p>
            <a:pPr lvl="2"/>
            <a:endParaRPr lang="en-GB" dirty="0" smtClean="0"/>
          </a:p>
          <a:p>
            <a:r>
              <a:rPr lang="en-GB" dirty="0" smtClean="0"/>
              <a:t>Close knit society – safety net</a:t>
            </a:r>
          </a:p>
          <a:p>
            <a:pPr lvl="1"/>
            <a:r>
              <a:rPr lang="en-GB" dirty="0" smtClean="0"/>
              <a:t>Hospice care is seen as a disgrace– collective help</a:t>
            </a:r>
          </a:p>
          <a:p>
            <a:pPr lvl="1"/>
            <a:r>
              <a:rPr lang="en-GB" dirty="0" smtClean="0"/>
              <a:t>Decisions are taken collectively burden is shared collectively. Patient has little say on the decisions</a:t>
            </a:r>
          </a:p>
          <a:p>
            <a:r>
              <a:rPr lang="en-GB" b="1" dirty="0" smtClean="0"/>
              <a:t>Remedies:</a:t>
            </a:r>
          </a:p>
          <a:p>
            <a:pPr lvl="1"/>
            <a:r>
              <a:rPr lang="en-GB" dirty="0" smtClean="0"/>
              <a:t>Support &amp; empower patients</a:t>
            </a:r>
          </a:p>
          <a:p>
            <a:pPr lvl="1"/>
            <a:r>
              <a:rPr lang="en-GB" dirty="0" smtClean="0"/>
              <a:t>Talk to family</a:t>
            </a:r>
          </a:p>
        </p:txBody>
      </p:sp>
    </p:spTree>
    <p:extLst>
      <p:ext uri="{BB962C8B-B14F-4D97-AF65-F5344CB8AC3E}">
        <p14:creationId xmlns:p14="http://schemas.microsoft.com/office/powerpoint/2010/main" val="2236863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East Meets West: Masculinity/Femininity</a:t>
            </a:r>
            <a:endParaRPr lang="en-GB" dirty="0"/>
          </a:p>
        </p:txBody>
      </p:sp>
      <p:sp>
        <p:nvSpPr>
          <p:cNvPr id="3" name="Content Placeholder 2"/>
          <p:cNvSpPr>
            <a:spLocks noGrp="1"/>
          </p:cNvSpPr>
          <p:nvPr>
            <p:ph idx="1"/>
          </p:nvPr>
        </p:nvSpPr>
        <p:spPr/>
        <p:txBody>
          <a:bodyPr>
            <a:normAutofit/>
          </a:bodyPr>
          <a:lstStyle/>
          <a:p>
            <a:pPr marL="914400" lvl="2" indent="0">
              <a:buNone/>
            </a:pPr>
            <a:endParaRPr lang="en-GB" dirty="0" smtClean="0"/>
          </a:p>
          <a:p>
            <a:r>
              <a:rPr lang="en-GB" dirty="0" smtClean="0"/>
              <a:t>Doctors; Assertive, success oriented, risk taking </a:t>
            </a:r>
            <a:r>
              <a:rPr lang="en-GB" dirty="0" err="1" smtClean="0"/>
              <a:t>vs</a:t>
            </a:r>
            <a:r>
              <a:rPr lang="en-GB" dirty="0" smtClean="0"/>
              <a:t> modest, caring, safe players</a:t>
            </a:r>
          </a:p>
          <a:p>
            <a:r>
              <a:rPr lang="en-GB" b="1" dirty="0" smtClean="0"/>
              <a:t>Remedy</a:t>
            </a:r>
          </a:p>
          <a:p>
            <a:pPr lvl="1"/>
            <a:r>
              <a:rPr lang="en-GB" dirty="0" smtClean="0"/>
              <a:t>Know each type, use the proper one when you need one</a:t>
            </a:r>
            <a:endParaRPr lang="en-GB" dirty="0"/>
          </a:p>
        </p:txBody>
      </p:sp>
    </p:spTree>
    <p:extLst>
      <p:ext uri="{BB962C8B-B14F-4D97-AF65-F5344CB8AC3E}">
        <p14:creationId xmlns:p14="http://schemas.microsoft.com/office/powerpoint/2010/main" val="3583592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East Meets West: Uncertainty avoidance </a:t>
            </a:r>
            <a:endParaRPr lang="en-GB" dirty="0"/>
          </a:p>
        </p:txBody>
      </p:sp>
      <p:sp>
        <p:nvSpPr>
          <p:cNvPr id="3" name="Content Placeholder 2"/>
          <p:cNvSpPr>
            <a:spLocks noGrp="1"/>
          </p:cNvSpPr>
          <p:nvPr>
            <p:ph idx="1"/>
          </p:nvPr>
        </p:nvSpPr>
        <p:spPr/>
        <p:txBody>
          <a:bodyPr>
            <a:normAutofit/>
          </a:bodyPr>
          <a:lstStyle/>
          <a:p>
            <a:pPr lvl="1"/>
            <a:r>
              <a:rPr lang="en-GB" sz="2800" dirty="0" smtClean="0"/>
              <a:t>Rigid laws &amp; roles, low activism, tolerance to change – stability </a:t>
            </a:r>
            <a:r>
              <a:rPr lang="en-GB" sz="2800" dirty="0" err="1" smtClean="0"/>
              <a:t>vs</a:t>
            </a:r>
            <a:r>
              <a:rPr lang="en-GB" sz="2800" dirty="0" smtClean="0"/>
              <a:t> reformism </a:t>
            </a:r>
          </a:p>
          <a:p>
            <a:pPr lvl="1"/>
            <a:r>
              <a:rPr lang="en-GB" sz="2800" dirty="0" smtClean="0"/>
              <a:t>Hard to change the status quo. </a:t>
            </a:r>
          </a:p>
          <a:p>
            <a:pPr lvl="1"/>
            <a:r>
              <a:rPr lang="en-GB" sz="2800" dirty="0" smtClean="0"/>
              <a:t>People are not interested in change; They are interested in finding their ways around</a:t>
            </a:r>
          </a:p>
          <a:p>
            <a:pPr lvl="1"/>
            <a:r>
              <a:rPr lang="en-GB" sz="2800" b="1" dirty="0" smtClean="0"/>
              <a:t>Remedies</a:t>
            </a:r>
            <a:r>
              <a:rPr lang="en-GB" sz="2800" dirty="0" smtClean="0"/>
              <a:t>; </a:t>
            </a:r>
          </a:p>
          <a:p>
            <a:pPr lvl="2"/>
            <a:r>
              <a:rPr lang="en-GB" sz="2800" dirty="0" smtClean="0"/>
              <a:t>Informal groups &amp; meetings; use of social media</a:t>
            </a:r>
          </a:p>
          <a:p>
            <a:pPr lvl="2"/>
            <a:r>
              <a:rPr lang="en-GB" sz="2800" dirty="0" smtClean="0"/>
              <a:t>Making use of built up social “know how”</a:t>
            </a:r>
          </a:p>
          <a:p>
            <a:pPr lvl="2"/>
            <a:r>
              <a:rPr lang="en-GB" sz="2800" dirty="0" smtClean="0"/>
              <a:t>Leader oriented and hierarchy, chain of authority and command</a:t>
            </a:r>
            <a:endParaRPr lang="en-GB" sz="2800" dirty="0"/>
          </a:p>
        </p:txBody>
      </p:sp>
    </p:spTree>
    <p:extLst>
      <p:ext uri="{BB962C8B-B14F-4D97-AF65-F5344CB8AC3E}">
        <p14:creationId xmlns:p14="http://schemas.microsoft.com/office/powerpoint/2010/main" val="22750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East Meets West: Long term &amp; Short term</a:t>
            </a:r>
            <a:endParaRPr lang="en-GB" dirty="0"/>
          </a:p>
        </p:txBody>
      </p:sp>
      <p:sp>
        <p:nvSpPr>
          <p:cNvPr id="3" name="Content Placeholder 2"/>
          <p:cNvSpPr>
            <a:spLocks noGrp="1"/>
          </p:cNvSpPr>
          <p:nvPr>
            <p:ph idx="1"/>
          </p:nvPr>
        </p:nvSpPr>
        <p:spPr/>
        <p:txBody>
          <a:bodyPr>
            <a:normAutofit fontScale="92500" lnSpcReduction="10000"/>
          </a:bodyPr>
          <a:lstStyle/>
          <a:p>
            <a:r>
              <a:rPr lang="en-GB" sz="3000" dirty="0" smtClean="0"/>
              <a:t>Tradition is sacred, universal guideline for good &amp; evil , success &amp; failure is luck-destiny</a:t>
            </a:r>
          </a:p>
          <a:p>
            <a:r>
              <a:rPr lang="en-GB" sz="3000" dirty="0" smtClean="0"/>
              <a:t>Conspiracy theories; </a:t>
            </a:r>
            <a:r>
              <a:rPr lang="en-GB" sz="3000" dirty="0" err="1" smtClean="0"/>
              <a:t>pharma</a:t>
            </a:r>
            <a:r>
              <a:rPr lang="en-GB" sz="3000" dirty="0" smtClean="0"/>
              <a:t> is evil, taking money is evil</a:t>
            </a:r>
          </a:p>
          <a:p>
            <a:r>
              <a:rPr lang="en-GB" sz="3000" dirty="0" smtClean="0"/>
              <a:t>Scepticism towards modern medicine; cancer is a modern disease, ancestors didn’t have it, medicine cannot cure, cure is in the nature</a:t>
            </a:r>
          </a:p>
          <a:p>
            <a:r>
              <a:rPr lang="en-GB" sz="3000" b="1" dirty="0" smtClean="0"/>
              <a:t>Remedies:</a:t>
            </a:r>
          </a:p>
          <a:p>
            <a:pPr lvl="1"/>
            <a:r>
              <a:rPr lang="en-GB" sz="3000" dirty="0" smtClean="0"/>
              <a:t>Mix them with enlightened peers, educate them</a:t>
            </a:r>
          </a:p>
          <a:p>
            <a:pPr lvl="1"/>
            <a:r>
              <a:rPr lang="en-GB" sz="3000" dirty="0" smtClean="0"/>
              <a:t>Funding; create a self sufficient organization</a:t>
            </a:r>
          </a:p>
          <a:p>
            <a:pPr lvl="1"/>
            <a:r>
              <a:rPr lang="en-GB" sz="3000" dirty="0" smtClean="0"/>
              <a:t>Regulate it </a:t>
            </a:r>
            <a:r>
              <a:rPr lang="en-GB" sz="3000" dirty="0" smtClean="0">
                <a:sym typeface="Wingdings" panose="05000000000000000000" pitchFamily="2" charset="2"/>
              </a:rPr>
              <a:t> - Training and certification programs for practitioners of “alternative treatments”</a:t>
            </a:r>
            <a:endParaRPr lang="en-GB" sz="3000" dirty="0" smtClean="0"/>
          </a:p>
          <a:p>
            <a:pPr lvl="1"/>
            <a:endParaRPr lang="en-GB" dirty="0" smtClean="0"/>
          </a:p>
          <a:p>
            <a:pPr lvl="1"/>
            <a:endParaRPr lang="en-GB" dirty="0"/>
          </a:p>
          <a:p>
            <a:pPr marL="457200" lvl="1" indent="0">
              <a:buNone/>
            </a:pPr>
            <a:endParaRPr lang="en-GB" dirty="0" smtClean="0"/>
          </a:p>
          <a:p>
            <a:pPr lvl="1"/>
            <a:endParaRPr lang="en-GB" dirty="0" smtClean="0"/>
          </a:p>
          <a:p>
            <a:endParaRPr lang="en-GB" dirty="0"/>
          </a:p>
        </p:txBody>
      </p:sp>
    </p:spTree>
    <p:extLst>
      <p:ext uri="{BB962C8B-B14F-4D97-AF65-F5344CB8AC3E}">
        <p14:creationId xmlns:p14="http://schemas.microsoft.com/office/powerpoint/2010/main" val="998754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East Meets West: Alternative Therapies</a:t>
            </a:r>
            <a:endParaRPr lang="en-GB"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844117160"/>
              </p:ext>
            </p:extLst>
          </p:nvPr>
        </p:nvGraphicFramePr>
        <p:xfrm>
          <a:off x="838200" y="180958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373174" y="1307090"/>
            <a:ext cx="1445652" cy="584775"/>
          </a:xfrm>
          <a:prstGeom prst="rect">
            <a:avLst/>
          </a:prstGeom>
          <a:noFill/>
        </p:spPr>
        <p:txBody>
          <a:bodyPr wrap="none" rtlCol="0">
            <a:spAutoFit/>
          </a:bodyPr>
          <a:lstStyle/>
          <a:p>
            <a:r>
              <a:rPr lang="en-GB" sz="3200" b="1" dirty="0" smtClean="0">
                <a:solidFill>
                  <a:schemeClr val="bg2">
                    <a:lumMod val="50000"/>
                  </a:schemeClr>
                </a:solidFill>
                <a:effectLst>
                  <a:outerShdw blurRad="38100" dist="38100" dir="2700000" algn="tl">
                    <a:srgbClr val="000000">
                      <a:alpha val="43137"/>
                    </a:srgbClr>
                  </a:outerShdw>
                </a:effectLst>
                <a:latin typeface="Arial Rounded MT Bold" panose="020F0704030504030204" pitchFamily="34" charset="0"/>
              </a:rPr>
              <a:t>Safety</a:t>
            </a:r>
            <a:endParaRPr lang="en-GB" sz="3200" b="1" dirty="0">
              <a:solidFill>
                <a:schemeClr val="bg2">
                  <a:lumMod val="50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9" name="TextBox 8"/>
          <p:cNvSpPr txBox="1"/>
          <p:nvPr/>
        </p:nvSpPr>
        <p:spPr>
          <a:xfrm>
            <a:off x="8219500" y="3603393"/>
            <a:ext cx="1806905" cy="584775"/>
          </a:xfrm>
          <a:prstGeom prst="rect">
            <a:avLst/>
          </a:prstGeom>
          <a:noFill/>
        </p:spPr>
        <p:txBody>
          <a:bodyPr wrap="none" rtlCol="0">
            <a:spAutoFit/>
          </a:bodyPr>
          <a:lstStyle/>
          <a:p>
            <a:r>
              <a:rPr lang="en-GB" sz="3200" b="1" dirty="0" smtClean="0">
                <a:solidFill>
                  <a:schemeClr val="bg2">
                    <a:lumMod val="50000"/>
                  </a:schemeClr>
                </a:solidFill>
                <a:effectLst>
                  <a:outerShdw blurRad="38100" dist="38100" dir="2700000" algn="tl">
                    <a:srgbClr val="000000">
                      <a:alpha val="43137"/>
                    </a:srgbClr>
                  </a:outerShdw>
                </a:effectLst>
                <a:latin typeface="Arial Rounded MT Bold" panose="020F0704030504030204" pitchFamily="34" charset="0"/>
              </a:rPr>
              <a:t>Efficacy</a:t>
            </a:r>
            <a:endParaRPr lang="en-GB" sz="3200" b="1" dirty="0">
              <a:solidFill>
                <a:schemeClr val="bg2">
                  <a:lumMod val="50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13" name="TextBox 12"/>
          <p:cNvSpPr txBox="1"/>
          <p:nvPr/>
        </p:nvSpPr>
        <p:spPr>
          <a:xfrm>
            <a:off x="8130110" y="2677818"/>
            <a:ext cx="1532792" cy="523220"/>
          </a:xfrm>
          <a:prstGeom prst="rect">
            <a:avLst/>
          </a:prstGeom>
          <a:noFill/>
        </p:spPr>
        <p:txBody>
          <a:bodyPr wrap="none" rtlCol="0">
            <a:spAutoFit/>
          </a:bodyPr>
          <a:lstStyle/>
          <a:p>
            <a:r>
              <a:rPr lang="en-GB" sz="2800" b="1" dirty="0" smtClean="0">
                <a:solidFill>
                  <a:schemeClr val="bg2">
                    <a:lumMod val="75000"/>
                  </a:schemeClr>
                </a:solidFill>
                <a:latin typeface="Gill Sans MT Condensed" panose="020B0506020104020203" pitchFamily="34" charset="0"/>
              </a:rPr>
              <a:t>Safe/Effective</a:t>
            </a:r>
            <a:endParaRPr lang="en-GB" sz="3200" b="1" dirty="0">
              <a:solidFill>
                <a:schemeClr val="bg2">
                  <a:lumMod val="75000"/>
                </a:schemeClr>
              </a:solidFill>
              <a:latin typeface="Gill Sans MT Condensed" panose="020B0506020104020203" pitchFamily="34" charset="0"/>
            </a:endParaRPr>
          </a:p>
        </p:txBody>
      </p:sp>
      <p:sp>
        <p:nvSpPr>
          <p:cNvPr id="14" name="TextBox 13"/>
          <p:cNvSpPr txBox="1"/>
          <p:nvPr/>
        </p:nvSpPr>
        <p:spPr>
          <a:xfrm>
            <a:off x="2410821" y="2677818"/>
            <a:ext cx="1712328" cy="523220"/>
          </a:xfrm>
          <a:prstGeom prst="rect">
            <a:avLst/>
          </a:prstGeom>
          <a:noFill/>
        </p:spPr>
        <p:txBody>
          <a:bodyPr wrap="none" rtlCol="0">
            <a:spAutoFit/>
          </a:bodyPr>
          <a:lstStyle/>
          <a:p>
            <a:pPr algn="r"/>
            <a:r>
              <a:rPr lang="en-GB" sz="2800" b="1" dirty="0" smtClean="0">
                <a:solidFill>
                  <a:schemeClr val="bg2">
                    <a:lumMod val="75000"/>
                  </a:schemeClr>
                </a:solidFill>
                <a:latin typeface="Gill Sans MT Condensed" panose="020B0506020104020203" pitchFamily="34" charset="0"/>
              </a:rPr>
              <a:t>Safe/Ineffective</a:t>
            </a:r>
            <a:endParaRPr lang="en-GB" sz="2800" b="1" dirty="0">
              <a:solidFill>
                <a:schemeClr val="bg2">
                  <a:lumMod val="75000"/>
                </a:schemeClr>
              </a:solidFill>
              <a:latin typeface="Gill Sans MT Condensed" panose="020B0506020104020203" pitchFamily="34" charset="0"/>
            </a:endParaRPr>
          </a:p>
        </p:txBody>
      </p:sp>
      <p:sp>
        <p:nvSpPr>
          <p:cNvPr id="15" name="TextBox 14"/>
          <p:cNvSpPr txBox="1"/>
          <p:nvPr/>
        </p:nvSpPr>
        <p:spPr>
          <a:xfrm>
            <a:off x="8130110" y="4848198"/>
            <a:ext cx="1794081" cy="523220"/>
          </a:xfrm>
          <a:prstGeom prst="rect">
            <a:avLst/>
          </a:prstGeom>
          <a:noFill/>
        </p:spPr>
        <p:txBody>
          <a:bodyPr wrap="none" rtlCol="0">
            <a:spAutoFit/>
          </a:bodyPr>
          <a:lstStyle/>
          <a:p>
            <a:r>
              <a:rPr lang="en-GB" sz="2800" b="1" dirty="0" smtClean="0">
                <a:solidFill>
                  <a:schemeClr val="bg2">
                    <a:lumMod val="75000"/>
                  </a:schemeClr>
                </a:solidFill>
                <a:latin typeface="Gill Sans MT Condensed" panose="020B0506020104020203" pitchFamily="34" charset="0"/>
              </a:rPr>
              <a:t>Unsafe/Effective</a:t>
            </a:r>
            <a:endParaRPr lang="en-GB" sz="2800" b="1" dirty="0">
              <a:solidFill>
                <a:schemeClr val="bg2">
                  <a:lumMod val="75000"/>
                </a:schemeClr>
              </a:solidFill>
              <a:latin typeface="Gill Sans MT Condensed" panose="020B0506020104020203" pitchFamily="34" charset="0"/>
            </a:endParaRPr>
          </a:p>
        </p:txBody>
      </p:sp>
      <p:sp>
        <p:nvSpPr>
          <p:cNvPr id="16" name="TextBox 15"/>
          <p:cNvSpPr txBox="1"/>
          <p:nvPr/>
        </p:nvSpPr>
        <p:spPr>
          <a:xfrm>
            <a:off x="2149532" y="4854478"/>
            <a:ext cx="1973617" cy="523220"/>
          </a:xfrm>
          <a:prstGeom prst="rect">
            <a:avLst/>
          </a:prstGeom>
          <a:noFill/>
        </p:spPr>
        <p:txBody>
          <a:bodyPr wrap="none" rtlCol="0">
            <a:spAutoFit/>
          </a:bodyPr>
          <a:lstStyle/>
          <a:p>
            <a:r>
              <a:rPr lang="en-GB" sz="2800" b="1" dirty="0" smtClean="0">
                <a:solidFill>
                  <a:schemeClr val="bg2">
                    <a:lumMod val="75000"/>
                  </a:schemeClr>
                </a:solidFill>
                <a:latin typeface="Gill Sans MT Condensed" panose="020B0506020104020203" pitchFamily="34" charset="0"/>
              </a:rPr>
              <a:t>Unsafe/Ineffective</a:t>
            </a:r>
            <a:endParaRPr lang="en-GB" sz="2800" b="1" dirty="0">
              <a:solidFill>
                <a:schemeClr val="bg2">
                  <a:lumMod val="75000"/>
                </a:schemeClr>
              </a:solidFill>
              <a:latin typeface="Gill Sans MT Condensed" panose="020B0506020104020203" pitchFamily="34" charset="0"/>
            </a:endParaRPr>
          </a:p>
        </p:txBody>
      </p:sp>
    </p:spTree>
    <p:extLst>
      <p:ext uri="{BB962C8B-B14F-4D97-AF65-F5344CB8AC3E}">
        <p14:creationId xmlns:p14="http://schemas.microsoft.com/office/powerpoint/2010/main" val="19973231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822" y="316999"/>
            <a:ext cx="10515600" cy="1325563"/>
          </a:xfrm>
        </p:spPr>
        <p:txBody>
          <a:bodyPr/>
          <a:lstStyle/>
          <a:p>
            <a:endParaRPr lang="en-GB"/>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06853" y="2611817"/>
            <a:ext cx="5493815" cy="4120361"/>
          </a:xfr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7333" t="17239" r="25255" b="13993"/>
          <a:stretch/>
        </p:blipFill>
        <p:spPr>
          <a:xfrm>
            <a:off x="49125" y="2550641"/>
            <a:ext cx="3640944" cy="278568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05505" y="63440"/>
            <a:ext cx="2718620" cy="2718620"/>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t="12305" b="31075"/>
          <a:stretch/>
        </p:blipFill>
        <p:spPr>
          <a:xfrm>
            <a:off x="8724125" y="3321767"/>
            <a:ext cx="3388073" cy="3410411"/>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24125" y="70700"/>
            <a:ext cx="3388073" cy="3388073"/>
          </a:xfrm>
          <a:prstGeom prst="rect">
            <a:avLst/>
          </a:prstGeom>
        </p:spPr>
      </p:pic>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t="10061" r="30585" b="29999"/>
          <a:stretch/>
        </p:blipFill>
        <p:spPr>
          <a:xfrm>
            <a:off x="48767" y="4870092"/>
            <a:ext cx="3599693" cy="1862086"/>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71960" y="63440"/>
            <a:ext cx="3624827" cy="2718620"/>
          </a:xfrm>
          <a:prstGeom prst="rect">
            <a:avLst/>
          </a:prstGeom>
        </p:spPr>
      </p:pic>
      <p:pic>
        <p:nvPicPr>
          <p:cNvPr id="5" name="Picture 4"/>
          <p:cNvPicPr>
            <a:picLocks noChangeAspect="1"/>
          </p:cNvPicPr>
          <p:nvPr/>
        </p:nvPicPr>
        <p:blipFill rotWithShape="1">
          <a:blip r:embed="rId10">
            <a:extLst>
              <a:ext uri="{28A0092B-C50C-407E-A947-70E740481C1C}">
                <a14:useLocalDpi xmlns:a14="http://schemas.microsoft.com/office/drawing/2010/main" val="0"/>
              </a:ext>
            </a:extLst>
          </a:blip>
          <a:srcRect t="10688" b="20704"/>
          <a:stretch/>
        </p:blipFill>
        <p:spPr>
          <a:xfrm>
            <a:off x="48767" y="70700"/>
            <a:ext cx="2398652" cy="2711360"/>
          </a:xfrm>
          <a:prstGeom prst="rect">
            <a:avLst/>
          </a:prstGeom>
        </p:spPr>
      </p:pic>
      <p:sp>
        <p:nvSpPr>
          <p:cNvPr id="13" name="Rectangle 12"/>
          <p:cNvSpPr/>
          <p:nvPr/>
        </p:nvSpPr>
        <p:spPr>
          <a:xfrm>
            <a:off x="1000299" y="1920009"/>
            <a:ext cx="9902646" cy="3416320"/>
          </a:xfrm>
          <a:prstGeom prst="rect">
            <a:avLst/>
          </a:prstGeom>
          <a:noFill/>
        </p:spPr>
        <p:txBody>
          <a:bodyPr wrap="none" lIns="91440" tIns="45720" rIns="91440" bIns="45720">
            <a:spAutoFit/>
          </a:bodyPr>
          <a:lstStyle/>
          <a:p>
            <a:pPr algn="ctr"/>
            <a:r>
              <a:rPr lang="en-GB" sz="5400" b="1" dirty="0" smtClean="0">
                <a:ln w="9525">
                  <a:solidFill>
                    <a:schemeClr val="bg1"/>
                  </a:solidFill>
                  <a:prstDash val="solid"/>
                </a:ln>
                <a:solidFill>
                  <a:srgbClr val="FFFF66"/>
                </a:solidFill>
                <a:effectLst>
                  <a:outerShdw blurRad="12700" dist="38100" dir="2700000" algn="tl" rotWithShape="0">
                    <a:schemeClr val="bg1">
                      <a:lumMod val="50000"/>
                    </a:schemeClr>
                  </a:outerShdw>
                </a:effectLst>
              </a:rPr>
              <a:t>“What we have in common is our </a:t>
            </a:r>
            <a:br>
              <a:rPr lang="en-GB" sz="5400" b="1" dirty="0" smtClean="0">
                <a:ln w="9525">
                  <a:solidFill>
                    <a:schemeClr val="bg1"/>
                  </a:solidFill>
                  <a:prstDash val="solid"/>
                </a:ln>
                <a:solidFill>
                  <a:srgbClr val="FFFF66"/>
                </a:solidFill>
                <a:effectLst>
                  <a:outerShdw blurRad="12700" dist="38100" dir="2700000" algn="tl" rotWithShape="0">
                    <a:schemeClr val="bg1">
                      <a:lumMod val="50000"/>
                    </a:schemeClr>
                  </a:outerShdw>
                </a:effectLst>
              </a:rPr>
            </a:br>
            <a:r>
              <a:rPr lang="en-GB" sz="5400" b="1" dirty="0" smtClean="0">
                <a:ln w="9525">
                  <a:solidFill>
                    <a:schemeClr val="bg1"/>
                  </a:solidFill>
                  <a:prstDash val="solid"/>
                </a:ln>
                <a:solidFill>
                  <a:srgbClr val="FFFF66"/>
                </a:solidFill>
                <a:effectLst>
                  <a:outerShdw blurRad="12700" dist="38100" dir="2700000" algn="tl" rotWithShape="0">
                    <a:schemeClr val="bg1">
                      <a:lumMod val="50000"/>
                    </a:schemeClr>
                  </a:outerShdw>
                </a:effectLst>
              </a:rPr>
              <a:t>strength, </a:t>
            </a:r>
            <a:br>
              <a:rPr lang="en-GB" sz="5400" b="1" dirty="0" smtClean="0">
                <a:ln w="9525">
                  <a:solidFill>
                    <a:schemeClr val="bg1"/>
                  </a:solidFill>
                  <a:prstDash val="solid"/>
                </a:ln>
                <a:solidFill>
                  <a:srgbClr val="FFFF66"/>
                </a:solidFill>
                <a:effectLst>
                  <a:outerShdw blurRad="12700" dist="38100" dir="2700000" algn="tl" rotWithShape="0">
                    <a:schemeClr val="bg1">
                      <a:lumMod val="50000"/>
                    </a:schemeClr>
                  </a:outerShdw>
                </a:effectLst>
              </a:rPr>
            </a:br>
            <a:r>
              <a:rPr lang="en-GB" sz="5400" b="1" dirty="0" smtClean="0">
                <a:ln w="9525">
                  <a:solidFill>
                    <a:schemeClr val="bg1"/>
                  </a:solidFill>
                  <a:prstDash val="solid"/>
                </a:ln>
                <a:solidFill>
                  <a:srgbClr val="FFFF66"/>
                </a:solidFill>
                <a:effectLst>
                  <a:outerShdw blurRad="12700" dist="38100" dir="2700000" algn="tl" rotWithShape="0">
                    <a:schemeClr val="bg1">
                      <a:lumMod val="50000"/>
                    </a:schemeClr>
                  </a:outerShdw>
                </a:effectLst>
              </a:rPr>
              <a:t>where we differ is our </a:t>
            </a:r>
            <a:br>
              <a:rPr lang="en-GB" sz="5400" b="1" dirty="0" smtClean="0">
                <a:ln w="9525">
                  <a:solidFill>
                    <a:schemeClr val="bg1"/>
                  </a:solidFill>
                  <a:prstDash val="solid"/>
                </a:ln>
                <a:solidFill>
                  <a:srgbClr val="FFFF66"/>
                </a:solidFill>
                <a:effectLst>
                  <a:outerShdw blurRad="12700" dist="38100" dir="2700000" algn="tl" rotWithShape="0">
                    <a:schemeClr val="bg1">
                      <a:lumMod val="50000"/>
                    </a:schemeClr>
                  </a:outerShdw>
                </a:effectLst>
              </a:rPr>
            </a:br>
            <a:r>
              <a:rPr lang="en-GB" sz="5400" b="1" dirty="0" smtClean="0">
                <a:ln w="9525">
                  <a:solidFill>
                    <a:schemeClr val="bg1"/>
                  </a:solidFill>
                  <a:prstDash val="solid"/>
                </a:ln>
                <a:solidFill>
                  <a:srgbClr val="FFFF66"/>
                </a:solidFill>
                <a:effectLst>
                  <a:outerShdw blurRad="12700" dist="38100" dir="2700000" algn="tl" rotWithShape="0">
                    <a:schemeClr val="bg1">
                      <a:lumMod val="50000"/>
                    </a:schemeClr>
                  </a:outerShdw>
                </a:effectLst>
              </a:rPr>
              <a:t>richness”</a:t>
            </a:r>
          </a:p>
        </p:txBody>
      </p:sp>
    </p:spTree>
    <p:extLst>
      <p:ext uri="{BB962C8B-B14F-4D97-AF65-F5344CB8AC3E}">
        <p14:creationId xmlns:p14="http://schemas.microsoft.com/office/powerpoint/2010/main" val="1322141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777</TotalTime>
  <Words>1184</Words>
  <Application>Microsoft Office PowerPoint</Application>
  <PresentationFormat>Widescreen</PresentationFormat>
  <Paragraphs>139</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Aharoni</vt:lpstr>
      <vt:lpstr>Arial</vt:lpstr>
      <vt:lpstr>Arial Rounded MT Bold</vt:lpstr>
      <vt:lpstr>Calibri</vt:lpstr>
      <vt:lpstr>Calibri Light</vt:lpstr>
      <vt:lpstr>Gill Sans MT Condensed</vt:lpstr>
      <vt:lpstr>Wingdings</vt:lpstr>
      <vt:lpstr>Office Theme</vt:lpstr>
      <vt:lpstr>East meets West: the challenge of brain tumour treatment in Turkey</vt:lpstr>
      <vt:lpstr>PowerPoint Presentation</vt:lpstr>
      <vt:lpstr>PowerPoint Presentation</vt:lpstr>
      <vt:lpstr>PowerPoint Presentation</vt:lpstr>
      <vt:lpstr>PowerPoint Presentation</vt:lpstr>
      <vt:lpstr>PowerPoint Presentation</vt:lpstr>
      <vt:lpstr>PowerPoint Presentation</vt:lpstr>
      <vt:lpstr>East Meets &amp; West</vt:lpstr>
      <vt:lpstr>East Meets West: Cultural Dimensions*</vt:lpstr>
      <vt:lpstr>East Meets West: Power distance</vt:lpstr>
      <vt:lpstr>East Meets West: Individualism/Collectivism</vt:lpstr>
      <vt:lpstr>East Meets West: Masculinity/Femininity</vt:lpstr>
      <vt:lpstr>East Meets West: Uncertainty avoidance </vt:lpstr>
      <vt:lpstr>East Meets West: Long term &amp; Short term</vt:lpstr>
      <vt:lpstr>East Meets West: Alternative Therapies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 meets West: the challenge of brain tumour treatment in Turkey</dc:title>
  <dc:creator>Karaoglu Nihat</dc:creator>
  <cp:lastModifiedBy>Nihat Karaoglu</cp:lastModifiedBy>
  <cp:revision>110</cp:revision>
  <dcterms:created xsi:type="dcterms:W3CDTF">2015-10-25T13:56:02Z</dcterms:created>
  <dcterms:modified xsi:type="dcterms:W3CDTF">2015-10-30T15:36:37Z</dcterms:modified>
</cp:coreProperties>
</file>